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0" r:id="rId4"/>
  </p:sldMasterIdLst>
  <p:notesMasterIdLst>
    <p:notesMasterId r:id="rId26"/>
  </p:notesMasterIdLst>
  <p:sldIdLst>
    <p:sldId id="509" r:id="rId5"/>
    <p:sldId id="510" r:id="rId6"/>
    <p:sldId id="487" r:id="rId7"/>
    <p:sldId id="446" r:id="rId8"/>
    <p:sldId id="2126986559" r:id="rId9"/>
    <p:sldId id="2126986558" r:id="rId10"/>
    <p:sldId id="508" r:id="rId11"/>
    <p:sldId id="2126986562" r:id="rId12"/>
    <p:sldId id="513" r:id="rId13"/>
    <p:sldId id="2126986563" r:id="rId14"/>
    <p:sldId id="515" r:id="rId15"/>
    <p:sldId id="2126986545" r:id="rId16"/>
    <p:sldId id="2126986552" r:id="rId17"/>
    <p:sldId id="2126986553" r:id="rId18"/>
    <p:sldId id="505" r:id="rId19"/>
    <p:sldId id="2126986554" r:id="rId20"/>
    <p:sldId id="2126986557" r:id="rId21"/>
    <p:sldId id="2126986555" r:id="rId22"/>
    <p:sldId id="2126986556" r:id="rId23"/>
    <p:sldId id="534" r:id="rId24"/>
    <p:sldId id="527" r:id="rId25"/>
  </p:sldIdLst>
  <p:sldSz cx="12192000" cy="6858000"/>
  <p:notesSz cx="6858000" cy="9144000"/>
  <p:defaultTextStyle>
    <a:defPPr>
      <a:defRPr lang="en-US"/>
    </a:defPPr>
    <a:lvl1pPr marL="0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249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02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B0503F-F503-4C70-830A-03792D64B2D8}" type="datetimeFigureOut">
              <a:rPr lang="en-US" smtClean="0"/>
              <a:t>5/26/2021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A5CCF2-3E87-42BB-827A-3101A10D60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6727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E94DBFD-AE54-BF4D-9496-E2FBE58ABC96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54298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E94DBFD-AE54-BF4D-9496-E2FBE58ABC96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35504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E94DBFD-AE54-BF4D-9496-E2FBE58ABC96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28942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E94DBFD-AE54-BF4D-9496-E2FBE58ABC96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65149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E94DBFD-AE54-BF4D-9496-E2FBE58ABC96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14464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Switch Screen Share to Calculator from Here.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E94DBFD-AE54-BF4D-9496-E2FBE58ABC96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3477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Switch Screen Share to Calculator from Here.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E94DBFD-AE54-BF4D-9496-E2FBE58ABC96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7217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E94DBFD-AE54-BF4D-9496-E2FBE58ABC96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73499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tr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399938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7091" y="739589"/>
            <a:ext cx="11637819" cy="5177118"/>
          </a:xfrm>
          <a:prstGeom prst="rect">
            <a:avLst/>
          </a:prstGeom>
        </p:spPr>
        <p:txBody>
          <a:bodyPr lIns="101240" tIns="50619" rIns="101240" bIns="50619"/>
          <a:lstStyle>
            <a:lvl1pPr marL="297041" indent="-297041" algn="l">
              <a:buClr>
                <a:srgbClr val="4EA842"/>
              </a:buClr>
              <a:buFont typeface="Arial"/>
              <a:buChar char="•"/>
              <a:defRPr>
                <a:solidFill>
                  <a:schemeClr val="tx1"/>
                </a:solidFill>
              </a:defRPr>
            </a:lvl1pPr>
            <a:lvl2pPr algn="l">
              <a:defRPr>
                <a:solidFill>
                  <a:schemeClr val="tx1"/>
                </a:solidFill>
              </a:defRPr>
            </a:lvl2pPr>
            <a:lvl3pPr algn="l">
              <a:buClr>
                <a:srgbClr val="4EA842"/>
              </a:buClr>
              <a:defRPr>
                <a:solidFill>
                  <a:schemeClr val="tx1"/>
                </a:solidFill>
              </a:defRPr>
            </a:lvl3pPr>
            <a:lvl4pPr algn="l">
              <a:defRPr>
                <a:solidFill>
                  <a:schemeClr val="tx1"/>
                </a:solidFill>
              </a:defRPr>
            </a:lvl4pPr>
            <a:lvl5pPr algn="l">
              <a:buClr>
                <a:srgbClr val="4EA842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445439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1BBD76-008C-4BD4-A130-DBF425F9B5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38" tIns="45719" rIns="91438" bIns="4571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1E79E4-7A08-44DC-AFB5-9A61935782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lIns="91438" tIns="45719" rIns="91438" bIns="4571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AC50AF-B38A-4D9F-A6C3-BDACA6A8F7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lIns="91438" tIns="45719" rIns="91438" bIns="45719"/>
          <a:lstStyle/>
          <a:p>
            <a:fld id="{D0E4751A-CF56-4BA7-8508-85EE85CED8C1}" type="datetimeFigureOut">
              <a:rPr lang="en-US" smtClean="0"/>
              <a:t>5/26/2021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A2BA25-2D0E-4BC3-A107-C2217A31D7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91438" tIns="45719" rIns="91438" bIns="45719"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96310B-8BE1-4FB3-8D00-15AC8BCA8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lIns="91438" tIns="45719" rIns="91438" bIns="45719"/>
          <a:lstStyle/>
          <a:p>
            <a:fld id="{FE072EDC-7763-48A6-939C-6C1420A5F7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259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34295EF-90DC-4691-B64C-B46B9E74A5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39948-DD16-4FBA-B005-A310F07A4B63}" type="datetimeFigureOut">
              <a:rPr lang="en-US" smtClean="0"/>
              <a:t>5/26/2021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D2F52D0-64C9-47A0-A9ED-E9FBF81BAB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95B9FD-048C-4D9D-BD9B-2AF3D38164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90A18-F946-4100-9BCC-4853CAF024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3794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tr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4685276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7092" y="739589"/>
            <a:ext cx="11637819" cy="5177119"/>
          </a:xfrm>
          <a:prstGeom prst="rect">
            <a:avLst/>
          </a:prstGeom>
        </p:spPr>
        <p:txBody>
          <a:bodyPr lIns="76187" tIns="38094" rIns="76187" bIns="38094"/>
          <a:lstStyle>
            <a:lvl1pPr marL="268243" indent="-268243" algn="l">
              <a:buClr>
                <a:srgbClr val="4EA842"/>
              </a:buClr>
              <a:buFont typeface="Arial"/>
              <a:buChar char="•"/>
              <a:defRPr>
                <a:solidFill>
                  <a:schemeClr val="tx1"/>
                </a:solidFill>
              </a:defRPr>
            </a:lvl1pPr>
            <a:lvl2pPr algn="l">
              <a:defRPr>
                <a:solidFill>
                  <a:schemeClr val="tx1"/>
                </a:solidFill>
              </a:defRPr>
            </a:lvl2pPr>
            <a:lvl3pPr algn="l">
              <a:buClr>
                <a:srgbClr val="4EA842"/>
              </a:buClr>
              <a:defRPr>
                <a:solidFill>
                  <a:schemeClr val="tx1"/>
                </a:solidFill>
              </a:defRPr>
            </a:lvl3pPr>
            <a:lvl4pPr algn="l">
              <a:defRPr>
                <a:solidFill>
                  <a:schemeClr val="tx1"/>
                </a:solidFill>
              </a:defRPr>
            </a:lvl4pPr>
            <a:lvl5pPr algn="l">
              <a:buClr>
                <a:srgbClr val="4EA842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48719081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33E5EE-BAF0-4AB1-B10F-A8ABE4522E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F7923F"/>
              </a:buClr>
              <a:buSzTx/>
              <a:buFont typeface="Arial" panose="020B0604020202020204" pitchFamily="34" charset="0"/>
              <a:buChar char="•"/>
              <a:tabLst/>
              <a:defRPr sz="2400">
                <a:latin typeface="+mj-lt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F7923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FranklinGothic URW Book" pitchFamily="2" charset="77"/>
                <a:ea typeface="+mn-ea"/>
                <a:cs typeface="+mn-cs"/>
              </a:rPr>
              <a:t>Click to edit</a:t>
            </a:r>
          </a:p>
          <a:p>
            <a:pPr marL="228600" marR="0" lvl="0" indent="-22860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F7923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FranklinGothic URW Book" pitchFamily="2" charset="77"/>
                <a:ea typeface="+mn-ea"/>
                <a:cs typeface="+mn-cs"/>
              </a:rPr>
              <a:t>Click to edit</a:t>
            </a:r>
          </a:p>
          <a:p>
            <a:pPr marL="228600" marR="0" lvl="0" indent="-22860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F7923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FranklinGothic URW Book" pitchFamily="2" charset="77"/>
                <a:ea typeface="+mn-ea"/>
                <a:cs typeface="+mn-cs"/>
              </a:rPr>
              <a:t>Click to edit</a:t>
            </a:r>
          </a:p>
          <a:p>
            <a:pPr marL="228600" marR="0" lvl="0" indent="-22860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F7923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FranklinGothic URW Book" pitchFamily="2" charset="77"/>
                <a:ea typeface="+mn-ea"/>
                <a:cs typeface="+mn-cs"/>
              </a:rPr>
              <a:t>Click to edit</a:t>
            </a:r>
          </a:p>
          <a:p>
            <a:pPr marL="228600" marR="0" lvl="0" indent="-22860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F7923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FranklinGothic URW Book" pitchFamily="2" charset="77"/>
                <a:ea typeface="+mn-ea"/>
                <a:cs typeface="+mn-cs"/>
              </a:rPr>
              <a:t>Click to edit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544B8A-39A9-4986-BC62-ED541F5A2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400C1-8900-446F-BBC0-F551CBD4229B}" type="datetimeFigureOut">
              <a:rPr lang="en-US" smtClean="0"/>
              <a:t>5/26/2021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0E7EC8-F387-4708-A31F-6F3D0D9621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4BD5FF-0FFC-44C3-9EB8-571EF07C71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D3802-60F2-4172-84F2-3C86D0244DAF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944FDE3F-93CF-4E13-A991-8EF17D9AFA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891" y="251140"/>
            <a:ext cx="10539154" cy="5160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299780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2" y="1"/>
            <a:ext cx="12192000" cy="537882"/>
          </a:xfrm>
          <a:prstGeom prst="rect">
            <a:avLst/>
          </a:prstGeom>
          <a:solidFill>
            <a:srgbClr val="4EA842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1240" tIns="50619" rIns="101240" bIns="50619" numCol="1" spcCol="0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101240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7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440531" y="-139544"/>
            <a:ext cx="1197290" cy="677427"/>
          </a:xfrm>
          <a:prstGeom prst="rect">
            <a:avLst/>
          </a:prstGeom>
        </p:spPr>
      </p:pic>
      <p:pic>
        <p:nvPicPr>
          <p:cNvPr id="11" name="Picture 10" descr="2020-Logo-Tagline-Align-Bottom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1" y="6243437"/>
            <a:ext cx="4978161" cy="1026044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 bwMode="auto">
          <a:xfrm>
            <a:off x="0" y="1"/>
            <a:ext cx="12192000" cy="537883"/>
          </a:xfrm>
          <a:prstGeom prst="rect">
            <a:avLst/>
          </a:prstGeom>
          <a:solidFill>
            <a:srgbClr val="4EA842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4" tIns="45712" rIns="91424" bIns="45712" numCol="1" spcCol="0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24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3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261602" y="-139544"/>
            <a:ext cx="1376220" cy="67742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61" r:id="rId5"/>
    <p:sldLayoutId id="2147483662" r:id="rId6"/>
    <p:sldLayoutId id="2147483675" r:id="rId7"/>
  </p:sldLayoutIdLst>
  <p:transition/>
  <p:hf sldNum="0" hdr="0" ftr="0" dt="0"/>
  <p:txStyles>
    <p:titleStyle>
      <a:lvl1pPr algn="r" rtl="0" eaLnBrk="1" fontAlgn="base" hangingPunct="1">
        <a:spcBef>
          <a:spcPct val="0"/>
        </a:spcBef>
        <a:spcAft>
          <a:spcPct val="0"/>
        </a:spcAft>
        <a:defRPr sz="3500">
          <a:solidFill>
            <a:srgbClr val="313032"/>
          </a:solidFill>
          <a:latin typeface="Arial"/>
          <a:ea typeface="+mj-ea"/>
          <a:cs typeface="+mj-cs"/>
          <a:sym typeface="Gotham-Medium" charset="0"/>
        </a:defRPr>
      </a:lvl1pPr>
      <a:lvl2pPr algn="r" rtl="0" eaLnBrk="1" fontAlgn="base" hangingPunct="1">
        <a:spcBef>
          <a:spcPct val="0"/>
        </a:spcBef>
        <a:spcAft>
          <a:spcPct val="0"/>
        </a:spcAft>
        <a:defRPr sz="3500">
          <a:solidFill>
            <a:srgbClr val="313032"/>
          </a:solidFill>
          <a:latin typeface="Arial" charset="0"/>
          <a:ea typeface="ヒラギノ角ゴ ProN W6" charset="0"/>
          <a:cs typeface="ヒラギノ角ゴ ProN W6" charset="0"/>
          <a:sym typeface="Gotham-Medium" charset="0"/>
        </a:defRPr>
      </a:lvl2pPr>
      <a:lvl3pPr algn="r" rtl="0" eaLnBrk="1" fontAlgn="base" hangingPunct="1">
        <a:spcBef>
          <a:spcPct val="0"/>
        </a:spcBef>
        <a:spcAft>
          <a:spcPct val="0"/>
        </a:spcAft>
        <a:defRPr sz="3500">
          <a:solidFill>
            <a:srgbClr val="313032"/>
          </a:solidFill>
          <a:latin typeface="Arial" charset="0"/>
          <a:ea typeface="ヒラギノ角ゴ ProN W6" charset="0"/>
          <a:cs typeface="ヒラギノ角ゴ ProN W6" charset="0"/>
          <a:sym typeface="Gotham-Medium" charset="0"/>
        </a:defRPr>
      </a:lvl3pPr>
      <a:lvl4pPr algn="r" rtl="0" eaLnBrk="1" fontAlgn="base" hangingPunct="1">
        <a:spcBef>
          <a:spcPct val="0"/>
        </a:spcBef>
        <a:spcAft>
          <a:spcPct val="0"/>
        </a:spcAft>
        <a:defRPr sz="3500">
          <a:solidFill>
            <a:srgbClr val="313032"/>
          </a:solidFill>
          <a:latin typeface="Arial" charset="0"/>
          <a:ea typeface="ヒラギノ角ゴ ProN W6" charset="0"/>
          <a:cs typeface="ヒラギノ角ゴ ProN W6" charset="0"/>
          <a:sym typeface="Gotham-Medium" charset="0"/>
        </a:defRPr>
      </a:lvl4pPr>
      <a:lvl5pPr algn="r" rtl="0" eaLnBrk="1" fontAlgn="base" hangingPunct="1">
        <a:spcBef>
          <a:spcPct val="0"/>
        </a:spcBef>
        <a:spcAft>
          <a:spcPct val="0"/>
        </a:spcAft>
        <a:defRPr sz="3500">
          <a:solidFill>
            <a:srgbClr val="313032"/>
          </a:solidFill>
          <a:latin typeface="Arial" charset="0"/>
          <a:ea typeface="ヒラギノ角ゴ ProN W6" charset="0"/>
          <a:cs typeface="ヒラギノ角ゴ ProN W6" charset="0"/>
          <a:sym typeface="Gotham-Medium" charset="0"/>
        </a:defRPr>
      </a:lvl5pPr>
      <a:lvl6pPr marL="396558" algn="r" rtl="0" eaLnBrk="1" fontAlgn="base" hangingPunct="1">
        <a:spcBef>
          <a:spcPct val="0"/>
        </a:spcBef>
        <a:spcAft>
          <a:spcPct val="0"/>
        </a:spcAft>
        <a:defRPr sz="3500">
          <a:solidFill>
            <a:srgbClr val="313032"/>
          </a:solidFill>
          <a:latin typeface="Gotham-Medium" charset="0"/>
          <a:ea typeface="ヒラギノ角ゴ ProN W6" charset="0"/>
          <a:cs typeface="ヒラギノ角ゴ ProN W6" charset="0"/>
          <a:sym typeface="Gotham-Medium" charset="0"/>
        </a:defRPr>
      </a:lvl6pPr>
      <a:lvl7pPr marL="793114" algn="r" rtl="0" eaLnBrk="1" fontAlgn="base" hangingPunct="1">
        <a:spcBef>
          <a:spcPct val="0"/>
        </a:spcBef>
        <a:spcAft>
          <a:spcPct val="0"/>
        </a:spcAft>
        <a:defRPr sz="3500">
          <a:solidFill>
            <a:srgbClr val="313032"/>
          </a:solidFill>
          <a:latin typeface="Gotham-Medium" charset="0"/>
          <a:ea typeface="ヒラギノ角ゴ ProN W6" charset="0"/>
          <a:cs typeface="ヒラギノ角ゴ ProN W6" charset="0"/>
          <a:sym typeface="Gotham-Medium" charset="0"/>
        </a:defRPr>
      </a:lvl7pPr>
      <a:lvl8pPr marL="1189672" algn="r" rtl="0" eaLnBrk="1" fontAlgn="base" hangingPunct="1">
        <a:spcBef>
          <a:spcPct val="0"/>
        </a:spcBef>
        <a:spcAft>
          <a:spcPct val="0"/>
        </a:spcAft>
        <a:defRPr sz="3500">
          <a:solidFill>
            <a:srgbClr val="313032"/>
          </a:solidFill>
          <a:latin typeface="Gotham-Medium" charset="0"/>
          <a:ea typeface="ヒラギノ角ゴ ProN W6" charset="0"/>
          <a:cs typeface="ヒラギノ角ゴ ProN W6" charset="0"/>
          <a:sym typeface="Gotham-Medium" charset="0"/>
        </a:defRPr>
      </a:lvl8pPr>
      <a:lvl9pPr marL="1586231" algn="r" rtl="0" eaLnBrk="1" fontAlgn="base" hangingPunct="1">
        <a:spcBef>
          <a:spcPct val="0"/>
        </a:spcBef>
        <a:spcAft>
          <a:spcPct val="0"/>
        </a:spcAft>
        <a:defRPr sz="3500">
          <a:solidFill>
            <a:srgbClr val="313032"/>
          </a:solidFill>
          <a:latin typeface="Gotham-Medium" charset="0"/>
          <a:ea typeface="ヒラギノ角ゴ ProN W6" charset="0"/>
          <a:cs typeface="ヒラギノ角ゴ ProN W6" charset="0"/>
          <a:sym typeface="Gotham-Medium" charset="0"/>
        </a:defRPr>
      </a:lvl9pPr>
    </p:titleStyle>
    <p:bodyStyle>
      <a:lvl1pPr marL="297041" indent="-297041" algn="r" rtl="0" eaLnBrk="1" fontAlgn="base" hangingPunct="1">
        <a:spcBef>
          <a:spcPct val="0"/>
        </a:spcBef>
        <a:spcAft>
          <a:spcPct val="0"/>
        </a:spcAft>
        <a:buChar char="•"/>
        <a:defRPr sz="2700">
          <a:solidFill>
            <a:srgbClr val="313032"/>
          </a:solidFill>
          <a:latin typeface="Arial"/>
          <a:ea typeface="+mn-ea"/>
          <a:cs typeface="+mn-cs"/>
          <a:sym typeface="Gotham-Book" charset="0"/>
        </a:defRPr>
      </a:lvl1pPr>
      <a:lvl2pPr marL="643296" indent="-247828" algn="r" rtl="0" eaLnBrk="1" fontAlgn="base" hangingPunct="1">
        <a:spcBef>
          <a:spcPct val="0"/>
        </a:spcBef>
        <a:spcAft>
          <a:spcPct val="0"/>
        </a:spcAft>
        <a:buChar char="–"/>
        <a:defRPr sz="2700">
          <a:solidFill>
            <a:srgbClr val="313032"/>
          </a:solidFill>
          <a:latin typeface="Arial"/>
          <a:ea typeface="+mn-ea"/>
          <a:cs typeface="+mn-cs"/>
          <a:sym typeface="Gotham-Book" charset="0"/>
        </a:defRPr>
      </a:lvl2pPr>
      <a:lvl3pPr marL="991309" indent="-196855" algn="r" rtl="0" eaLnBrk="1" fontAlgn="base" hangingPunct="1">
        <a:spcBef>
          <a:spcPct val="0"/>
        </a:spcBef>
        <a:spcAft>
          <a:spcPct val="0"/>
        </a:spcAft>
        <a:buChar char="•"/>
        <a:defRPr sz="2700">
          <a:solidFill>
            <a:schemeClr val="tx1"/>
          </a:solidFill>
          <a:latin typeface="Arial"/>
          <a:ea typeface="+mn-ea"/>
          <a:cs typeface="+mn-cs"/>
          <a:sym typeface="Gotham-Book" charset="0"/>
        </a:defRPr>
      </a:lvl3pPr>
      <a:lvl4pPr marL="1386778" indent="-196855" algn="r" rtl="0" eaLnBrk="1" fontAlgn="base" hangingPunct="1">
        <a:spcBef>
          <a:spcPct val="0"/>
        </a:spcBef>
        <a:spcAft>
          <a:spcPct val="0"/>
        </a:spcAft>
        <a:buChar char="–"/>
        <a:defRPr sz="2700">
          <a:solidFill>
            <a:schemeClr val="tx1"/>
          </a:solidFill>
          <a:latin typeface="Arial"/>
          <a:ea typeface="+mn-ea"/>
          <a:cs typeface="+mn-cs"/>
          <a:sym typeface="Gotham-Book" charset="0"/>
        </a:defRPr>
      </a:lvl4pPr>
      <a:lvl5pPr marL="1784007" indent="-196855" algn="r" rtl="0" eaLnBrk="1" fontAlgn="base" hangingPunct="1">
        <a:spcBef>
          <a:spcPct val="0"/>
        </a:spcBef>
        <a:spcAft>
          <a:spcPct val="0"/>
        </a:spcAft>
        <a:buChar char="»"/>
        <a:defRPr sz="2700">
          <a:solidFill>
            <a:schemeClr val="tx1"/>
          </a:solidFill>
          <a:latin typeface="Arial"/>
          <a:ea typeface="+mn-ea"/>
          <a:cs typeface="+mn-cs"/>
          <a:sym typeface="Gotham-Book" charset="0"/>
        </a:defRPr>
      </a:lvl5pPr>
      <a:lvl6pPr marL="396558" algn="r" rtl="0" eaLnBrk="1" fontAlgn="base" hangingPunct="1">
        <a:spcBef>
          <a:spcPct val="0"/>
        </a:spcBef>
        <a:spcAft>
          <a:spcPct val="0"/>
        </a:spcAft>
        <a:defRPr sz="2700">
          <a:solidFill>
            <a:schemeClr val="tx1"/>
          </a:solidFill>
          <a:latin typeface="+mn-lt"/>
          <a:ea typeface="+mn-ea"/>
          <a:cs typeface="+mn-cs"/>
          <a:sym typeface="Gotham-Book" charset="0"/>
        </a:defRPr>
      </a:lvl6pPr>
      <a:lvl7pPr marL="793114" algn="r" rtl="0" eaLnBrk="1" fontAlgn="base" hangingPunct="1">
        <a:spcBef>
          <a:spcPct val="0"/>
        </a:spcBef>
        <a:spcAft>
          <a:spcPct val="0"/>
        </a:spcAft>
        <a:defRPr sz="2700">
          <a:solidFill>
            <a:schemeClr val="tx1"/>
          </a:solidFill>
          <a:latin typeface="+mn-lt"/>
          <a:ea typeface="+mn-ea"/>
          <a:cs typeface="+mn-cs"/>
          <a:sym typeface="Gotham-Book" charset="0"/>
        </a:defRPr>
      </a:lvl7pPr>
      <a:lvl8pPr marL="1189672" algn="r" rtl="0" eaLnBrk="1" fontAlgn="base" hangingPunct="1">
        <a:spcBef>
          <a:spcPct val="0"/>
        </a:spcBef>
        <a:spcAft>
          <a:spcPct val="0"/>
        </a:spcAft>
        <a:defRPr sz="2700">
          <a:solidFill>
            <a:schemeClr val="tx1"/>
          </a:solidFill>
          <a:latin typeface="+mn-lt"/>
          <a:ea typeface="+mn-ea"/>
          <a:cs typeface="+mn-cs"/>
          <a:sym typeface="Gotham-Book" charset="0"/>
        </a:defRPr>
      </a:lvl8pPr>
      <a:lvl9pPr marL="1586231" algn="r" rtl="0" eaLnBrk="1" fontAlgn="base" hangingPunct="1">
        <a:spcBef>
          <a:spcPct val="0"/>
        </a:spcBef>
        <a:spcAft>
          <a:spcPct val="0"/>
        </a:spcAft>
        <a:defRPr sz="2700">
          <a:solidFill>
            <a:schemeClr val="tx1"/>
          </a:solidFill>
          <a:latin typeface="+mn-lt"/>
          <a:ea typeface="+mn-ea"/>
          <a:cs typeface="+mn-cs"/>
          <a:sym typeface="Gotham-Book" charset="0"/>
        </a:defRPr>
      </a:lvl9pPr>
    </p:bodyStyle>
    <p:otherStyle>
      <a:defPPr>
        <a:defRPr lang="en-US"/>
      </a:defPPr>
      <a:lvl1pPr marL="0" algn="l" defTabSz="79311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96558" algn="l" defTabSz="79311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93114" algn="l" defTabSz="79311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189672" algn="l" defTabSz="79311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86231" algn="l" defTabSz="79311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982788" algn="l" defTabSz="79311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79347" algn="l" defTabSz="79311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75903" algn="l" defTabSz="79311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72462" algn="l" defTabSz="79311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newcastlesys.com/motionmeter-reseller" TargetMode="External"/><Relationship Id="rId5" Type="http://schemas.openxmlformats.org/officeDocument/2006/relationships/hyperlink" Target="https://www.newcastlesys.com/resellers/training-tools/roi-calculators" TargetMode="Externa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7" Type="http://schemas.openxmlformats.org/officeDocument/2006/relationships/image" Target="../media/image2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A close up of a device&#10;&#10;Description automatically generated">
            <a:extLst>
              <a:ext uri="{FF2B5EF4-FFF2-40B4-BE49-F238E27FC236}">
                <a16:creationId xmlns:a16="http://schemas.microsoft.com/office/drawing/2014/main" id="{F0548ACF-76CB-45FE-B451-D83F9821564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8712" y="1404173"/>
            <a:ext cx="4780467" cy="4780467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1365739" y="1"/>
            <a:ext cx="9144000" cy="535081"/>
          </a:xfrm>
          <a:prstGeom prst="rect">
            <a:avLst/>
          </a:prstGeom>
        </p:spPr>
        <p:txBody>
          <a:bodyPr lIns="91438" tIns="45719" rIns="91438" bIns="45719"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313032"/>
                </a:solidFill>
                <a:latin typeface="Arial"/>
                <a:ea typeface="+mj-ea"/>
                <a:cs typeface="+mj-cs"/>
                <a:sym typeface="Gotham-Medium" charset="0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313032"/>
                </a:solidFill>
                <a:latin typeface="Arial" charset="0"/>
                <a:ea typeface="ヒラギノ角ゴ ProN W6" charset="0"/>
                <a:cs typeface="ヒラギノ角ゴ ProN W6" charset="0"/>
                <a:sym typeface="Gotham-Medium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313032"/>
                </a:solidFill>
                <a:latin typeface="Arial" charset="0"/>
                <a:ea typeface="ヒラギノ角ゴ ProN W6" charset="0"/>
                <a:cs typeface="ヒラギノ角ゴ ProN W6" charset="0"/>
                <a:sym typeface="Gotham-Medium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313032"/>
                </a:solidFill>
                <a:latin typeface="Arial" charset="0"/>
                <a:ea typeface="ヒラギノ角ゴ ProN W6" charset="0"/>
                <a:cs typeface="ヒラギノ角ゴ ProN W6" charset="0"/>
                <a:sym typeface="Gotham-Medium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313032"/>
                </a:solidFill>
                <a:latin typeface="Arial" charset="0"/>
                <a:ea typeface="ヒラギノ角ゴ ProN W6" charset="0"/>
                <a:cs typeface="ヒラギノ角ゴ ProN W6" charset="0"/>
                <a:sym typeface="Gotham-Medium" charset="0"/>
              </a:defRPr>
            </a:lvl5pPr>
            <a:lvl6pPr marL="358170" algn="r" rtl="0" fontAlgn="base">
              <a:spcBef>
                <a:spcPct val="0"/>
              </a:spcBef>
              <a:spcAft>
                <a:spcPct val="0"/>
              </a:spcAft>
              <a:defRPr sz="3100">
                <a:solidFill>
                  <a:srgbClr val="313032"/>
                </a:solidFill>
                <a:latin typeface="Gotham-Medium" charset="0"/>
                <a:ea typeface="ヒラギノ角ゴ ProN W6" charset="0"/>
                <a:cs typeface="ヒラギノ角ゴ ProN W6" charset="0"/>
                <a:sym typeface="Gotham-Medium" charset="0"/>
              </a:defRPr>
            </a:lvl6pPr>
            <a:lvl7pPr marL="716341" algn="r" rtl="0" fontAlgn="base">
              <a:spcBef>
                <a:spcPct val="0"/>
              </a:spcBef>
              <a:spcAft>
                <a:spcPct val="0"/>
              </a:spcAft>
              <a:defRPr sz="3100">
                <a:solidFill>
                  <a:srgbClr val="313032"/>
                </a:solidFill>
                <a:latin typeface="Gotham-Medium" charset="0"/>
                <a:ea typeface="ヒラギノ角ゴ ProN W6" charset="0"/>
                <a:cs typeface="ヒラギノ角ゴ ProN W6" charset="0"/>
                <a:sym typeface="Gotham-Medium" charset="0"/>
              </a:defRPr>
            </a:lvl7pPr>
            <a:lvl8pPr marL="1074511" algn="r" rtl="0" fontAlgn="base">
              <a:spcBef>
                <a:spcPct val="0"/>
              </a:spcBef>
              <a:spcAft>
                <a:spcPct val="0"/>
              </a:spcAft>
              <a:defRPr sz="3100">
                <a:solidFill>
                  <a:srgbClr val="313032"/>
                </a:solidFill>
                <a:latin typeface="Gotham-Medium" charset="0"/>
                <a:ea typeface="ヒラギノ角ゴ ProN W6" charset="0"/>
                <a:cs typeface="ヒラギノ角ゴ ProN W6" charset="0"/>
                <a:sym typeface="Gotham-Medium" charset="0"/>
              </a:defRPr>
            </a:lvl8pPr>
            <a:lvl9pPr marL="1432682" algn="r" rtl="0" fontAlgn="base">
              <a:spcBef>
                <a:spcPct val="0"/>
              </a:spcBef>
              <a:spcAft>
                <a:spcPct val="0"/>
              </a:spcAft>
              <a:defRPr sz="3100">
                <a:solidFill>
                  <a:srgbClr val="313032"/>
                </a:solidFill>
                <a:latin typeface="Gotham-Medium" charset="0"/>
                <a:ea typeface="ヒラギノ角ゴ ProN W6" charset="0"/>
                <a:cs typeface="ヒラギノ角ゴ ProN W6" charset="0"/>
                <a:sym typeface="Gotham-Medium" charset="0"/>
              </a:defRPr>
            </a:lvl9pPr>
          </a:lstStyle>
          <a:p>
            <a:pPr algn="ctr" defTabSz="806810">
              <a:defRPr/>
            </a:pP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ea typeface="ヒラギノ角ゴ ProN W3" charset="0"/>
              <a:cs typeface="Arial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0C7FB8B7-892D-421C-A584-D8B38D50CE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4282" y="822960"/>
            <a:ext cx="11476140" cy="863227"/>
          </a:xfrm>
        </p:spPr>
        <p:txBody>
          <a:bodyPr/>
          <a:lstStyle/>
          <a:p>
            <a:pPr algn="l"/>
            <a:r>
              <a:rPr lang="en-US" sz="3360" b="1" dirty="0">
                <a:solidFill>
                  <a:schemeClr val="tx1"/>
                </a:solidFill>
              </a:rPr>
              <a:t>Mobile Power 101: Opening the Window of Opportunity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EE64F5F1-9981-46EC-91AA-DB7994DABEF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267" t="5200" r="7333" b="5200"/>
          <a:stretch/>
        </p:blipFill>
        <p:spPr>
          <a:xfrm>
            <a:off x="1203959" y="2331720"/>
            <a:ext cx="2543177" cy="25431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4EA84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3DF330D-68C5-4BB6-9BD8-C5C8C4920A1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4722" r="26389" b="34118"/>
          <a:stretch/>
        </p:blipFill>
        <p:spPr>
          <a:xfrm>
            <a:off x="4130039" y="2331720"/>
            <a:ext cx="2543178" cy="25431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4EA84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0B8E73EE-037C-4F07-ADAE-8B0A73C8480E}"/>
              </a:ext>
            </a:extLst>
          </p:cNvPr>
          <p:cNvSpPr txBox="1"/>
          <p:nvPr/>
        </p:nvSpPr>
        <p:spPr>
          <a:xfrm>
            <a:off x="1008221" y="5009150"/>
            <a:ext cx="2934653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60" b="1" dirty="0">
                <a:latin typeface="Arial"/>
              </a:rPr>
              <a:t>Christine Wheeler Marketing Director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54282DD-E467-4E37-A709-A68C09AE1938}"/>
              </a:ext>
            </a:extLst>
          </p:cNvPr>
          <p:cNvSpPr txBox="1"/>
          <p:nvPr/>
        </p:nvSpPr>
        <p:spPr>
          <a:xfrm>
            <a:off x="4084320" y="5009151"/>
            <a:ext cx="2743200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60" b="1" dirty="0">
                <a:latin typeface="Arial"/>
              </a:rPr>
              <a:t>Kevin </a:t>
            </a:r>
            <a:r>
              <a:rPr lang="en-US" sz="2160" b="1" dirty="0" err="1">
                <a:latin typeface="Arial"/>
              </a:rPr>
              <a:t>Ledversis</a:t>
            </a:r>
            <a:r>
              <a:rPr lang="en-US" sz="2160" b="1" dirty="0">
                <a:latin typeface="Arial"/>
              </a:rPr>
              <a:t> Sales Director</a:t>
            </a:r>
          </a:p>
        </p:txBody>
      </p:sp>
      <p:sp>
        <p:nvSpPr>
          <p:cNvPr id="37" name="Content Placeholder 2">
            <a:extLst>
              <a:ext uri="{FF2B5EF4-FFF2-40B4-BE49-F238E27FC236}">
                <a16:creationId xmlns:a16="http://schemas.microsoft.com/office/drawing/2014/main" id="{488519E5-96A0-41F3-B95A-B7BAE87CEC42}"/>
              </a:ext>
            </a:extLst>
          </p:cNvPr>
          <p:cNvSpPr txBox="1">
            <a:spLocks/>
          </p:cNvSpPr>
          <p:nvPr/>
        </p:nvSpPr>
        <p:spPr>
          <a:xfrm>
            <a:off x="7447470" y="6184640"/>
            <a:ext cx="4422952" cy="392430"/>
          </a:xfrm>
          <a:prstGeom prst="rect">
            <a:avLst/>
          </a:prstGeom>
        </p:spPr>
        <p:txBody>
          <a:bodyPr/>
          <a:lstStyle>
            <a:lvl1pPr marL="268243" indent="-268243" algn="r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rgbClr val="313032"/>
                </a:solidFill>
                <a:latin typeface="Arial"/>
                <a:ea typeface="+mn-ea"/>
                <a:cs typeface="+mn-cs"/>
                <a:sym typeface="Gotham-Book" charset="0"/>
              </a:defRPr>
            </a:lvl1pPr>
            <a:lvl2pPr marL="580928" indent="-223801" algn="r" rtl="0" eaLnBrk="0" fontAlgn="base" hangingPunct="0">
              <a:spcBef>
                <a:spcPct val="0"/>
              </a:spcBef>
              <a:spcAft>
                <a:spcPct val="0"/>
              </a:spcAft>
              <a:buChar char="–"/>
              <a:defRPr sz="2400">
                <a:solidFill>
                  <a:srgbClr val="313032"/>
                </a:solidFill>
                <a:latin typeface="Arial"/>
                <a:ea typeface="+mn-ea"/>
                <a:cs typeface="+mn-cs"/>
                <a:sym typeface="Gotham-Book" charset="0"/>
              </a:defRPr>
            </a:lvl2pPr>
            <a:lvl3pPr marL="895200" indent="-177770" algn="r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/>
                <a:ea typeface="+mn-ea"/>
                <a:cs typeface="+mn-cs"/>
                <a:sym typeface="Gotham-Book" charset="0"/>
              </a:defRPr>
            </a:lvl3pPr>
            <a:lvl4pPr marL="1252327" indent="-177770" algn="r" rtl="0" eaLnBrk="0" fontAlgn="base" hangingPunct="0">
              <a:spcBef>
                <a:spcPct val="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Arial"/>
                <a:ea typeface="+mn-ea"/>
                <a:cs typeface="+mn-cs"/>
                <a:sym typeface="Gotham-Book" charset="0"/>
              </a:defRPr>
            </a:lvl4pPr>
            <a:lvl5pPr marL="1611044" indent="-177770" algn="r" rtl="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/>
                <a:ea typeface="+mn-ea"/>
                <a:cs typeface="+mn-cs"/>
                <a:sym typeface="Gotham-Book" charset="0"/>
              </a:defRPr>
            </a:lvl5pPr>
            <a:lvl6pPr marL="358111" algn="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  <a:sym typeface="Gotham-Book" charset="0"/>
              </a:defRPr>
            </a:lvl6pPr>
            <a:lvl7pPr marL="716221" algn="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  <a:sym typeface="Gotham-Book" charset="0"/>
              </a:defRPr>
            </a:lvl7pPr>
            <a:lvl8pPr marL="1074332" algn="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  <a:sym typeface="Gotham-Book" charset="0"/>
              </a:defRPr>
            </a:lvl8pPr>
            <a:lvl9pPr marL="1432443" algn="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  <a:sym typeface="Gotham-Book" charset="0"/>
              </a:defRPr>
            </a:lvl9pPr>
          </a:lstStyle>
          <a:p>
            <a:pPr marL="0" indent="0" algn="ctr" defTabSz="914400">
              <a:buFontTx/>
              <a:buNone/>
            </a:pPr>
            <a:r>
              <a:rPr lang="en-US" b="1" kern="0" dirty="0"/>
              <a:t>May 20, 2021, 2pm EST</a:t>
            </a:r>
          </a:p>
        </p:txBody>
      </p:sp>
    </p:spTree>
    <p:extLst>
      <p:ext uri="{BB962C8B-B14F-4D97-AF65-F5344CB8AC3E}">
        <p14:creationId xmlns:p14="http://schemas.microsoft.com/office/powerpoint/2010/main" val="19354287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B24B0C-46BE-4495-8439-689B6E4CAD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indoor, floor&#10;&#10;Description automatically generated">
            <a:extLst>
              <a:ext uri="{FF2B5EF4-FFF2-40B4-BE49-F238E27FC236}">
                <a16:creationId xmlns:a16="http://schemas.microsoft.com/office/drawing/2014/main" id="{A108D1E1-9779-45C7-9F62-2EFFCE52E3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0" y="0"/>
            <a:ext cx="0" cy="0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B24D51D-1CD9-4ABF-8CD5-5FB8BFC38917}"/>
              </a:ext>
            </a:extLst>
          </p:cNvPr>
          <p:cNvSpPr txBox="1"/>
          <p:nvPr/>
        </p:nvSpPr>
        <p:spPr>
          <a:xfrm>
            <a:off x="1335845" y="0"/>
            <a:ext cx="8961119" cy="5355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8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What Does This Tell Us?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1D4EA0F-05DB-48A2-998C-7AFC288C8B6A}"/>
              </a:ext>
            </a:extLst>
          </p:cNvPr>
          <p:cNvSpPr txBox="1"/>
          <p:nvPr/>
        </p:nvSpPr>
        <p:spPr>
          <a:xfrm>
            <a:off x="536928" y="1093063"/>
            <a:ext cx="5796495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/>
              <a:t>Labor &amp; Capacity Challenges = </a:t>
            </a:r>
          </a:p>
          <a:p>
            <a:pPr algn="ctr"/>
            <a:endParaRPr lang="en-US" sz="4800" dirty="0">
              <a:solidFill>
                <a:schemeClr val="accent2"/>
              </a:solidFill>
            </a:endParaRPr>
          </a:p>
          <a:p>
            <a:pPr algn="ctr"/>
            <a:r>
              <a:rPr lang="en-US" sz="4800" dirty="0">
                <a:solidFill>
                  <a:schemeClr val="accent2"/>
                </a:solidFill>
              </a:rPr>
              <a:t>Opportunity for YOU to help your customers succeed</a:t>
            </a:r>
          </a:p>
          <a:p>
            <a:endParaRPr lang="en-US" sz="2000" dirty="0">
              <a:solidFill>
                <a:schemeClr val="accent2"/>
              </a:solidFill>
            </a:endParaRPr>
          </a:p>
        </p:txBody>
      </p:sp>
      <p:pic>
        <p:nvPicPr>
          <p:cNvPr id="2050" name="Picture 1">
            <a:extLst>
              <a:ext uri="{FF2B5EF4-FFF2-40B4-BE49-F238E27FC236}">
                <a16:creationId xmlns:a16="http://schemas.microsoft.com/office/drawing/2014/main" id="{5B147256-3218-4FEA-A9B3-CC64DC326F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4224" y="1795061"/>
            <a:ext cx="3695700" cy="282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39312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150D9C2-8060-41FB-97B7-1D194C0B4AD1}"/>
              </a:ext>
            </a:extLst>
          </p:cNvPr>
          <p:cNvSpPr txBox="1"/>
          <p:nvPr/>
        </p:nvSpPr>
        <p:spPr>
          <a:xfrm>
            <a:off x="380349" y="0"/>
            <a:ext cx="952678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806810">
              <a:defRPr/>
            </a:pP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ea typeface="ヒラギノ角ゴ ProN W3" charset="0"/>
                <a:cs typeface="Arial"/>
              </a:rPr>
              <a:t>Poll Question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Poll-Question-Background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2" t="18094" b="16215"/>
          <a:stretch/>
        </p:blipFill>
        <p:spPr>
          <a:xfrm>
            <a:off x="0" y="604188"/>
            <a:ext cx="12192000" cy="5530173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0C7FB8B7-892D-421C-A584-D8B38D50CE81}"/>
              </a:ext>
            </a:extLst>
          </p:cNvPr>
          <p:cNvSpPr txBox="1">
            <a:spLocks/>
          </p:cNvSpPr>
          <p:nvPr/>
        </p:nvSpPr>
        <p:spPr>
          <a:xfrm>
            <a:off x="0" y="2475940"/>
            <a:ext cx="8026793" cy="1765709"/>
          </a:xfrm>
        </p:spPr>
        <p:txBody>
          <a:bodyPr lIns="91438" tIns="45719" rIns="91438" bIns="45719"/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3500">
                <a:solidFill>
                  <a:srgbClr val="313032"/>
                </a:solidFill>
                <a:latin typeface="Arial"/>
                <a:ea typeface="+mj-ea"/>
                <a:cs typeface="+mj-cs"/>
                <a:sym typeface="Gotham-Medium" charset="0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500">
                <a:solidFill>
                  <a:srgbClr val="313032"/>
                </a:solidFill>
                <a:latin typeface="Arial" charset="0"/>
                <a:ea typeface="ヒラギノ角ゴ ProN W6" charset="0"/>
                <a:cs typeface="ヒラギノ角ゴ ProN W6" charset="0"/>
                <a:sym typeface="Gotham-Medium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500">
                <a:solidFill>
                  <a:srgbClr val="313032"/>
                </a:solidFill>
                <a:latin typeface="Arial" charset="0"/>
                <a:ea typeface="ヒラギノ角ゴ ProN W6" charset="0"/>
                <a:cs typeface="ヒラギノ角ゴ ProN W6" charset="0"/>
                <a:sym typeface="Gotham-Medium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500">
                <a:solidFill>
                  <a:srgbClr val="313032"/>
                </a:solidFill>
                <a:latin typeface="Arial" charset="0"/>
                <a:ea typeface="ヒラギノ角ゴ ProN W6" charset="0"/>
                <a:cs typeface="ヒラギノ角ゴ ProN W6" charset="0"/>
                <a:sym typeface="Gotham-Medium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500">
                <a:solidFill>
                  <a:srgbClr val="313032"/>
                </a:solidFill>
                <a:latin typeface="Arial" charset="0"/>
                <a:ea typeface="ヒラギノ角ゴ ProN W6" charset="0"/>
                <a:cs typeface="ヒラギノ角ゴ ProN W6" charset="0"/>
                <a:sym typeface="Gotham-Medium" charset="0"/>
              </a:defRPr>
            </a:lvl5pPr>
            <a:lvl6pPr marL="396558" algn="r" rtl="0" eaLnBrk="1" fontAlgn="base" hangingPunct="1">
              <a:spcBef>
                <a:spcPct val="0"/>
              </a:spcBef>
              <a:spcAft>
                <a:spcPct val="0"/>
              </a:spcAft>
              <a:defRPr sz="3500">
                <a:solidFill>
                  <a:srgbClr val="313032"/>
                </a:solidFill>
                <a:latin typeface="Gotham-Medium" charset="0"/>
                <a:ea typeface="ヒラギノ角ゴ ProN W6" charset="0"/>
                <a:cs typeface="ヒラギノ角ゴ ProN W6" charset="0"/>
                <a:sym typeface="Gotham-Medium" charset="0"/>
              </a:defRPr>
            </a:lvl6pPr>
            <a:lvl7pPr marL="793114" algn="r" rtl="0" eaLnBrk="1" fontAlgn="base" hangingPunct="1">
              <a:spcBef>
                <a:spcPct val="0"/>
              </a:spcBef>
              <a:spcAft>
                <a:spcPct val="0"/>
              </a:spcAft>
              <a:defRPr sz="3500">
                <a:solidFill>
                  <a:srgbClr val="313032"/>
                </a:solidFill>
                <a:latin typeface="Gotham-Medium" charset="0"/>
                <a:ea typeface="ヒラギノ角ゴ ProN W6" charset="0"/>
                <a:cs typeface="ヒラギノ角ゴ ProN W6" charset="0"/>
                <a:sym typeface="Gotham-Medium" charset="0"/>
              </a:defRPr>
            </a:lvl7pPr>
            <a:lvl8pPr marL="1189672" algn="r" rtl="0" eaLnBrk="1" fontAlgn="base" hangingPunct="1">
              <a:spcBef>
                <a:spcPct val="0"/>
              </a:spcBef>
              <a:spcAft>
                <a:spcPct val="0"/>
              </a:spcAft>
              <a:defRPr sz="3500">
                <a:solidFill>
                  <a:srgbClr val="313032"/>
                </a:solidFill>
                <a:latin typeface="Gotham-Medium" charset="0"/>
                <a:ea typeface="ヒラギノ角ゴ ProN W6" charset="0"/>
                <a:cs typeface="ヒラギノ角ゴ ProN W6" charset="0"/>
                <a:sym typeface="Gotham-Medium" charset="0"/>
              </a:defRPr>
            </a:lvl8pPr>
            <a:lvl9pPr marL="1586231" algn="r" rtl="0" eaLnBrk="1" fontAlgn="base" hangingPunct="1">
              <a:spcBef>
                <a:spcPct val="0"/>
              </a:spcBef>
              <a:spcAft>
                <a:spcPct val="0"/>
              </a:spcAft>
              <a:defRPr sz="3500">
                <a:solidFill>
                  <a:srgbClr val="313032"/>
                </a:solidFill>
                <a:latin typeface="Gotham-Medium" charset="0"/>
                <a:ea typeface="ヒラギノ角ゴ ProN W6" charset="0"/>
                <a:cs typeface="ヒラギノ角ゴ ProN W6" charset="0"/>
                <a:sym typeface="Gotham-Medium" charset="0"/>
              </a:defRPr>
            </a:lvl9pPr>
          </a:lstStyle>
          <a:p>
            <a:pPr algn="ctr"/>
            <a:r>
              <a:rPr lang="en-US" sz="5000" b="1" dirty="0">
                <a:solidFill>
                  <a:schemeClr val="tx1"/>
                </a:solidFill>
              </a:rPr>
              <a:t>POLL QUESTION</a:t>
            </a:r>
          </a:p>
          <a:p>
            <a:pPr algn="ctr"/>
            <a:r>
              <a:rPr lang="en-US" sz="3360" dirty="0">
                <a:solidFill>
                  <a:schemeClr val="tx1"/>
                </a:solidFill>
              </a:rPr>
              <a:t>NUMBER 2</a:t>
            </a:r>
          </a:p>
          <a:p>
            <a:pPr algn="ctr"/>
            <a:endParaRPr lang="en-US" sz="3360" dirty="0">
              <a:solidFill>
                <a:schemeClr val="tx1"/>
              </a:solidFill>
            </a:endParaRPr>
          </a:p>
          <a:p>
            <a:pPr algn="ctr"/>
            <a:r>
              <a:rPr lang="en-US" sz="3360" dirty="0">
                <a:solidFill>
                  <a:schemeClr val="tx1"/>
                </a:solidFill>
              </a:rPr>
              <a:t>Will you be adding robots to your product offering?</a:t>
            </a:r>
          </a:p>
          <a:p>
            <a:pPr algn="ctr"/>
            <a:r>
              <a:rPr lang="en-US" sz="3360" dirty="0">
                <a:solidFill>
                  <a:schemeClr val="tx1"/>
                </a:solidFill>
              </a:rPr>
              <a:t>Yes / No / Maybe</a:t>
            </a:r>
          </a:p>
          <a:p>
            <a:pPr algn="ctr"/>
            <a:endParaRPr lang="en-US" sz="3360" dirty="0">
              <a:solidFill>
                <a:schemeClr val="tx1"/>
              </a:solidFill>
            </a:endParaRPr>
          </a:p>
          <a:p>
            <a:pPr algn="ctr"/>
            <a:endParaRPr lang="en-US" sz="336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57576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00E6B0A2-F34B-4284-9A74-520D9601B4C1}"/>
              </a:ext>
            </a:extLst>
          </p:cNvPr>
          <p:cNvCxnSpPr>
            <a:cxnSpLocks/>
          </p:cNvCxnSpPr>
          <p:nvPr/>
        </p:nvCxnSpPr>
        <p:spPr bwMode="auto">
          <a:xfrm>
            <a:off x="3217100" y="3429000"/>
            <a:ext cx="5589715" cy="0"/>
          </a:xfrm>
          <a:prstGeom prst="straightConnector1">
            <a:avLst/>
          </a:prstGeom>
          <a:ln w="38100">
            <a:solidFill>
              <a:srgbClr val="92D050"/>
            </a:solidFill>
            <a:headEnd type="none" w="med" len="med"/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C672E939-E5AE-4E9E-B0FD-75F411EC300B}"/>
              </a:ext>
            </a:extLst>
          </p:cNvPr>
          <p:cNvSpPr txBox="1"/>
          <p:nvPr/>
        </p:nvSpPr>
        <p:spPr>
          <a:xfrm>
            <a:off x="8088199" y="2804730"/>
            <a:ext cx="3922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B</a:t>
            </a:r>
          </a:p>
        </p:txBody>
      </p:sp>
      <p:pic>
        <p:nvPicPr>
          <p:cNvPr id="7" name="Picture 2" descr="Pallet &amp; Container Management for SAP Business One">
            <a:extLst>
              <a:ext uri="{FF2B5EF4-FFF2-40B4-BE49-F238E27FC236}">
                <a16:creationId xmlns:a16="http://schemas.microsoft.com/office/drawing/2014/main" id="{09CD8A37-47B3-4A85-B4E1-2946B7402D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6815" y="2468881"/>
            <a:ext cx="2929849" cy="2518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NB-Series-Right-Pullout-Printer-Masked.png">
            <a:extLst>
              <a:ext uri="{FF2B5EF4-FFF2-40B4-BE49-F238E27FC236}">
                <a16:creationId xmlns:a16="http://schemas.microsoft.com/office/drawing/2014/main" id="{56A25F56-AF7E-4915-9B92-E27FD03DCF9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5834" y="1035081"/>
            <a:ext cx="3285139" cy="538581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5696DDE-01B0-4BA3-9A4E-8A800FDA9D2C}"/>
              </a:ext>
            </a:extLst>
          </p:cNvPr>
          <p:cNvSpPr txBox="1"/>
          <p:nvPr/>
        </p:nvSpPr>
        <p:spPr>
          <a:xfrm>
            <a:off x="3306204" y="2804730"/>
            <a:ext cx="60149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/>
              <a:t>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31C7CEA-808D-4F57-AAA0-8E7BF18A9A61}"/>
              </a:ext>
            </a:extLst>
          </p:cNvPr>
          <p:cNvSpPr txBox="1"/>
          <p:nvPr/>
        </p:nvSpPr>
        <p:spPr>
          <a:xfrm>
            <a:off x="3100977" y="1731687"/>
            <a:ext cx="5821959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Millions of Miles, Hours &amp; Dollars Spent Walking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8F313E1-D499-4703-8C2B-319C62E2AFFE}"/>
              </a:ext>
            </a:extLst>
          </p:cNvPr>
          <p:cNvSpPr txBox="1"/>
          <p:nvPr/>
        </p:nvSpPr>
        <p:spPr>
          <a:xfrm>
            <a:off x="1543574" y="0"/>
            <a:ext cx="905172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ea typeface="ヒラギノ角ゴ ProN W3" charset="0"/>
                <a:cs typeface="Arial"/>
              </a:rPr>
              <a:t>A Serious Problem Most Do NOT See</a:t>
            </a:r>
          </a:p>
        </p:txBody>
      </p:sp>
    </p:spTree>
    <p:extLst>
      <p:ext uri="{BB962C8B-B14F-4D97-AF65-F5344CB8AC3E}">
        <p14:creationId xmlns:p14="http://schemas.microsoft.com/office/powerpoint/2010/main" val="2056626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588 -0.00996 L 0.62487 -0.0152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443" y="-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480039" y="1"/>
            <a:ext cx="9144000" cy="535081"/>
          </a:xfrm>
          <a:prstGeom prst="rect">
            <a:avLst/>
          </a:prstGeom>
        </p:spPr>
        <p:txBody>
          <a:bodyPr lIns="91438" tIns="45719" rIns="91438" bIns="45719"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313032"/>
                </a:solidFill>
                <a:latin typeface="Arial"/>
                <a:ea typeface="+mj-ea"/>
                <a:cs typeface="+mj-cs"/>
                <a:sym typeface="Gotham-Medium" charset="0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313032"/>
                </a:solidFill>
                <a:latin typeface="Arial" charset="0"/>
                <a:ea typeface="ヒラギノ角ゴ ProN W6" charset="0"/>
                <a:cs typeface="ヒラギノ角ゴ ProN W6" charset="0"/>
                <a:sym typeface="Gotham-Medium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313032"/>
                </a:solidFill>
                <a:latin typeface="Arial" charset="0"/>
                <a:ea typeface="ヒラギノ角ゴ ProN W6" charset="0"/>
                <a:cs typeface="ヒラギノ角ゴ ProN W6" charset="0"/>
                <a:sym typeface="Gotham-Medium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313032"/>
                </a:solidFill>
                <a:latin typeface="Arial" charset="0"/>
                <a:ea typeface="ヒラギノ角ゴ ProN W6" charset="0"/>
                <a:cs typeface="ヒラギノ角ゴ ProN W6" charset="0"/>
                <a:sym typeface="Gotham-Medium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313032"/>
                </a:solidFill>
                <a:latin typeface="Arial" charset="0"/>
                <a:ea typeface="ヒラギノ角ゴ ProN W6" charset="0"/>
                <a:cs typeface="ヒラギノ角ゴ ProN W6" charset="0"/>
                <a:sym typeface="Gotham-Medium" charset="0"/>
              </a:defRPr>
            </a:lvl5pPr>
            <a:lvl6pPr marL="358170" algn="r" rtl="0" fontAlgn="base">
              <a:spcBef>
                <a:spcPct val="0"/>
              </a:spcBef>
              <a:spcAft>
                <a:spcPct val="0"/>
              </a:spcAft>
              <a:defRPr sz="3100">
                <a:solidFill>
                  <a:srgbClr val="313032"/>
                </a:solidFill>
                <a:latin typeface="Gotham-Medium" charset="0"/>
                <a:ea typeface="ヒラギノ角ゴ ProN W6" charset="0"/>
                <a:cs typeface="ヒラギノ角ゴ ProN W6" charset="0"/>
                <a:sym typeface="Gotham-Medium" charset="0"/>
              </a:defRPr>
            </a:lvl6pPr>
            <a:lvl7pPr marL="716341" algn="r" rtl="0" fontAlgn="base">
              <a:spcBef>
                <a:spcPct val="0"/>
              </a:spcBef>
              <a:spcAft>
                <a:spcPct val="0"/>
              </a:spcAft>
              <a:defRPr sz="3100">
                <a:solidFill>
                  <a:srgbClr val="313032"/>
                </a:solidFill>
                <a:latin typeface="Gotham-Medium" charset="0"/>
                <a:ea typeface="ヒラギノ角ゴ ProN W6" charset="0"/>
                <a:cs typeface="ヒラギノ角ゴ ProN W6" charset="0"/>
                <a:sym typeface="Gotham-Medium" charset="0"/>
              </a:defRPr>
            </a:lvl7pPr>
            <a:lvl8pPr marL="1074511" algn="r" rtl="0" fontAlgn="base">
              <a:spcBef>
                <a:spcPct val="0"/>
              </a:spcBef>
              <a:spcAft>
                <a:spcPct val="0"/>
              </a:spcAft>
              <a:defRPr sz="3100">
                <a:solidFill>
                  <a:srgbClr val="313032"/>
                </a:solidFill>
                <a:latin typeface="Gotham-Medium" charset="0"/>
                <a:ea typeface="ヒラギノ角ゴ ProN W6" charset="0"/>
                <a:cs typeface="ヒラギノ角ゴ ProN W6" charset="0"/>
                <a:sym typeface="Gotham-Medium" charset="0"/>
              </a:defRPr>
            </a:lvl8pPr>
            <a:lvl9pPr marL="1432682" algn="r" rtl="0" fontAlgn="base">
              <a:spcBef>
                <a:spcPct val="0"/>
              </a:spcBef>
              <a:spcAft>
                <a:spcPct val="0"/>
              </a:spcAft>
              <a:defRPr sz="3100">
                <a:solidFill>
                  <a:srgbClr val="313032"/>
                </a:solidFill>
                <a:latin typeface="Gotham-Medium" charset="0"/>
                <a:ea typeface="ヒラギノ角ゴ ProN W6" charset="0"/>
                <a:cs typeface="ヒラギノ角ゴ ProN W6" charset="0"/>
                <a:sym typeface="Gotham-Medium" charset="0"/>
              </a:defRPr>
            </a:lvl9pPr>
          </a:lstStyle>
          <a:p>
            <a:pPr algn="ctr">
              <a:defRPr/>
            </a:pP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ea typeface="ヒラギノ角ゴ ProN W3" charset="0"/>
                <a:cs typeface="Arial"/>
              </a:rPr>
              <a:t>Identifying Prospects </a:t>
            </a:r>
          </a:p>
        </p:txBody>
      </p:sp>
      <p:pic>
        <p:nvPicPr>
          <p:cNvPr id="6" name="Picture 3" descr="Isometric-Grid-Warehouse-Spaghetti-Before-After-Cart-Highlight.jpg">
            <a:extLst>
              <a:ext uri="{FF2B5EF4-FFF2-40B4-BE49-F238E27FC236}">
                <a16:creationId xmlns:a16="http://schemas.microsoft.com/office/drawing/2014/main" id="{88387DF1-A0DA-4AB5-A804-C3CE7937AFB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78" t="-1095" r="190" b="10639"/>
          <a:stretch/>
        </p:blipFill>
        <p:spPr bwMode="auto">
          <a:xfrm>
            <a:off x="852854" y="610543"/>
            <a:ext cx="6356838" cy="5340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92EB1DB-4C8B-4FC6-AC0D-AAC9E34473F8}"/>
              </a:ext>
            </a:extLst>
          </p:cNvPr>
          <p:cNvSpPr txBox="1"/>
          <p:nvPr/>
        </p:nvSpPr>
        <p:spPr>
          <a:xfrm>
            <a:off x="7567246" y="747347"/>
            <a:ext cx="4624754" cy="587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b="1" dirty="0"/>
          </a:p>
          <a:p>
            <a:endParaRPr lang="en-US" sz="2000" b="1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b="1" dirty="0"/>
              <a:t>Business is Up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2000" b="1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b="1" dirty="0"/>
              <a:t>Struggling with Labor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2000" b="1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b="1" dirty="0"/>
              <a:t>OT  &gt;12%   and Turnover  &gt;40%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2000" b="1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b="1" dirty="0"/>
              <a:t>Dock Congestion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2000" b="1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b="1" dirty="0"/>
              <a:t>Batch Printing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2000" b="1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b="1" dirty="0"/>
              <a:t>Walking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2000" b="1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b="1" dirty="0"/>
              <a:t>Metrics/KPI’s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83011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B24B0C-46BE-4495-8439-689B6E4CAD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indoor, floor&#10;&#10;Description automatically generated">
            <a:extLst>
              <a:ext uri="{FF2B5EF4-FFF2-40B4-BE49-F238E27FC236}">
                <a16:creationId xmlns:a16="http://schemas.microsoft.com/office/drawing/2014/main" id="{A108D1E1-9779-45C7-9F62-2EFFCE52E3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0" y="0"/>
            <a:ext cx="0" cy="0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B24D51D-1CD9-4ABF-8CD5-5FB8BFC38917}"/>
              </a:ext>
            </a:extLst>
          </p:cNvPr>
          <p:cNvSpPr txBox="1"/>
          <p:nvPr/>
        </p:nvSpPr>
        <p:spPr>
          <a:xfrm>
            <a:off x="1335845" y="0"/>
            <a:ext cx="8961119" cy="5355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8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Opportunity #1 - Inbound/Returns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3934B37-9CFA-42DC-BCA8-D6BFE9B21542}"/>
              </a:ext>
            </a:extLst>
          </p:cNvPr>
          <p:cNvSpPr txBox="1"/>
          <p:nvPr/>
        </p:nvSpPr>
        <p:spPr>
          <a:xfrm>
            <a:off x="5504329" y="887506"/>
            <a:ext cx="5692589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b="1" dirty="0"/>
              <a:t>Congestion/Flow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2400" b="1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b="1" dirty="0"/>
              <a:t>Breaking Pallets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2400" b="1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b="1" dirty="0"/>
              <a:t>Batch Print and Carry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2400" b="1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b="1" dirty="0"/>
              <a:t>Dock to Stock Over 8 </a:t>
            </a:r>
            <a:r>
              <a:rPr lang="en-US" sz="2400" b="1" dirty="0" err="1"/>
              <a:t>Hrs</a:t>
            </a:r>
            <a:endParaRPr lang="en-US" sz="2400" b="1" dirty="0"/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2400" b="1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b="1" dirty="0"/>
              <a:t>50%+ Increases w/Mobile Power</a:t>
            </a:r>
          </a:p>
          <a:p>
            <a:endParaRPr lang="en-US" sz="2400" b="1" dirty="0"/>
          </a:p>
          <a:p>
            <a:r>
              <a:rPr lang="en-US" sz="2400" b="1" dirty="0">
                <a:solidFill>
                  <a:schemeClr val="accent2"/>
                </a:solidFill>
              </a:rPr>
              <a:t>Lines Received per HR  </a:t>
            </a:r>
          </a:p>
          <a:p>
            <a:pPr lvl="1"/>
            <a:r>
              <a:rPr lang="en-US" sz="2400" b="1" dirty="0">
                <a:solidFill>
                  <a:schemeClr val="accent2"/>
                </a:solidFill>
              </a:rPr>
              <a:t>Best in Class: &gt;60    </a:t>
            </a:r>
          </a:p>
          <a:p>
            <a:pPr lvl="1"/>
            <a:r>
              <a:rPr lang="en-US" sz="2400" b="1" dirty="0">
                <a:solidFill>
                  <a:schemeClr val="accent2"/>
                </a:solidFill>
              </a:rPr>
              <a:t>Major Opportunity: &lt;7</a:t>
            </a:r>
          </a:p>
          <a:p>
            <a:endParaRPr lang="en-US" b="1" dirty="0">
              <a:solidFill>
                <a:schemeClr val="accent2"/>
              </a:solidFill>
              <a:highlight>
                <a:srgbClr val="00FF00"/>
              </a:highlight>
            </a:endParaRPr>
          </a:p>
          <a:p>
            <a:endParaRPr lang="en-US" b="1" dirty="0"/>
          </a:p>
        </p:txBody>
      </p:sp>
      <p:pic>
        <p:nvPicPr>
          <p:cNvPr id="6" name="Picture 5" descr="A person standing in a warehouse&#10;&#10;Description automatically generated with medium confidence">
            <a:extLst>
              <a:ext uri="{FF2B5EF4-FFF2-40B4-BE49-F238E27FC236}">
                <a16:creationId xmlns:a16="http://schemas.microsoft.com/office/drawing/2014/main" id="{1089B150-6454-4A58-AE39-885E92504D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424" y="1304364"/>
            <a:ext cx="4572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7401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B24B0C-46BE-4495-8439-689B6E4CAD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indoor, floor&#10;&#10;Description automatically generated">
            <a:extLst>
              <a:ext uri="{FF2B5EF4-FFF2-40B4-BE49-F238E27FC236}">
                <a16:creationId xmlns:a16="http://schemas.microsoft.com/office/drawing/2014/main" id="{A108D1E1-9779-45C7-9F62-2EFFCE52E3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0" y="0"/>
            <a:ext cx="0" cy="0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B24D51D-1CD9-4ABF-8CD5-5FB8BFC38917}"/>
              </a:ext>
            </a:extLst>
          </p:cNvPr>
          <p:cNvSpPr txBox="1"/>
          <p:nvPr/>
        </p:nvSpPr>
        <p:spPr>
          <a:xfrm>
            <a:off x="1335845" y="0"/>
            <a:ext cx="8961119" cy="5355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8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Opportunity #2 - Picking</a:t>
            </a:r>
          </a:p>
        </p:txBody>
      </p:sp>
      <p:pic>
        <p:nvPicPr>
          <p:cNvPr id="8" name="Picture 7" descr="A picture containing floor&#10;&#10;Description automatically generated">
            <a:extLst>
              <a:ext uri="{FF2B5EF4-FFF2-40B4-BE49-F238E27FC236}">
                <a16:creationId xmlns:a16="http://schemas.microsoft.com/office/drawing/2014/main" id="{BB5374CD-F435-43BF-8BFC-8DC46771A1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626" y="753035"/>
            <a:ext cx="3907491" cy="520998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3934B37-9CFA-42DC-BCA8-D6BFE9B21542}"/>
              </a:ext>
            </a:extLst>
          </p:cNvPr>
          <p:cNvSpPr txBox="1"/>
          <p:nvPr/>
        </p:nvSpPr>
        <p:spPr>
          <a:xfrm>
            <a:off x="5504329" y="887506"/>
            <a:ext cx="5692589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b="1" dirty="0"/>
              <a:t>Single Line Items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2400" b="1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b="1" dirty="0"/>
              <a:t>Paper Based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2400" b="1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b="1" dirty="0"/>
              <a:t>Paper to Screen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2400" b="1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b="1" dirty="0"/>
              <a:t>High Velocity Pick Zone (80/20)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2400" b="1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b="1" dirty="0"/>
              <a:t>30%+ Increases with Mobile Power</a:t>
            </a:r>
          </a:p>
          <a:p>
            <a:endParaRPr lang="en-US" sz="2400" b="1" dirty="0"/>
          </a:p>
          <a:p>
            <a:r>
              <a:rPr lang="en-US" sz="2400" b="1" dirty="0">
                <a:solidFill>
                  <a:schemeClr val="accent2"/>
                </a:solidFill>
              </a:rPr>
              <a:t>Orders Picked/Shipped per HR  </a:t>
            </a:r>
          </a:p>
          <a:p>
            <a:pPr lvl="1"/>
            <a:r>
              <a:rPr lang="en-US" sz="2400" b="1" dirty="0">
                <a:solidFill>
                  <a:schemeClr val="accent2"/>
                </a:solidFill>
              </a:rPr>
              <a:t>Best in Class: &gt;38                     </a:t>
            </a:r>
          </a:p>
          <a:p>
            <a:pPr lvl="1"/>
            <a:r>
              <a:rPr lang="en-US" sz="2400" b="1" dirty="0">
                <a:solidFill>
                  <a:schemeClr val="accent2"/>
                </a:solidFill>
              </a:rPr>
              <a:t>Major Opportunity: &lt;3</a:t>
            </a:r>
          </a:p>
          <a:p>
            <a:endParaRPr lang="en-US" b="1" dirty="0">
              <a:solidFill>
                <a:schemeClr val="accent2"/>
              </a:solidFill>
              <a:highlight>
                <a:srgbClr val="00FF00"/>
              </a:highlight>
            </a:endParaRPr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8816881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B24B0C-46BE-4495-8439-689B6E4CAD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indoor, floor&#10;&#10;Description automatically generated">
            <a:extLst>
              <a:ext uri="{FF2B5EF4-FFF2-40B4-BE49-F238E27FC236}">
                <a16:creationId xmlns:a16="http://schemas.microsoft.com/office/drawing/2014/main" id="{A108D1E1-9779-45C7-9F62-2EFFCE52E3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0" y="0"/>
            <a:ext cx="0" cy="0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B24D51D-1CD9-4ABF-8CD5-5FB8BFC38917}"/>
              </a:ext>
            </a:extLst>
          </p:cNvPr>
          <p:cNvSpPr txBox="1"/>
          <p:nvPr/>
        </p:nvSpPr>
        <p:spPr>
          <a:xfrm>
            <a:off x="1344391" y="0"/>
            <a:ext cx="8961119" cy="5355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8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Opportunity #3 - Outbound Labeling / Paperwork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3934B37-9CFA-42DC-BCA8-D6BFE9B21542}"/>
              </a:ext>
            </a:extLst>
          </p:cNvPr>
          <p:cNvSpPr txBox="1"/>
          <p:nvPr/>
        </p:nvSpPr>
        <p:spPr>
          <a:xfrm>
            <a:off x="5485079" y="617999"/>
            <a:ext cx="6113363" cy="6586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b="1" dirty="0"/>
              <a:t>Congestion/Flow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2400" b="1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b="1" dirty="0"/>
              <a:t>Order Speed Demands 2 </a:t>
            </a:r>
            <a:r>
              <a:rPr lang="en-US" sz="2400" b="1" dirty="0" err="1"/>
              <a:t>hrs</a:t>
            </a:r>
            <a:r>
              <a:rPr lang="en-US" sz="2400" b="1" dirty="0"/>
              <a:t>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2400" b="1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b="1" dirty="0"/>
              <a:t>Lots of Parcels (Each’s)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2400" b="1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b="1" dirty="0"/>
              <a:t>Ecommerce Sales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2400" b="1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b="1" dirty="0"/>
              <a:t>Paperwork Printed in Bulk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2400" b="1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b="1" dirty="0"/>
              <a:t>90% </a:t>
            </a:r>
            <a:r>
              <a:rPr lang="en-US" sz="2400" b="1" dirty="0" err="1"/>
              <a:t>Rduction</a:t>
            </a:r>
            <a:r>
              <a:rPr lang="en-US" sz="2400" b="1" dirty="0"/>
              <a:t> in Labeling Errors w/Mobile Power</a:t>
            </a:r>
          </a:p>
          <a:p>
            <a:endParaRPr lang="en-US" sz="2400" b="1" dirty="0"/>
          </a:p>
          <a:p>
            <a:r>
              <a:rPr lang="en-US" sz="2400" b="1" dirty="0">
                <a:solidFill>
                  <a:schemeClr val="accent2"/>
                </a:solidFill>
              </a:rPr>
              <a:t>Orders Shipped with Correct Documents</a:t>
            </a:r>
          </a:p>
          <a:p>
            <a:pPr lvl="1"/>
            <a:r>
              <a:rPr lang="en-US" sz="2400" b="1" dirty="0">
                <a:solidFill>
                  <a:schemeClr val="accent2"/>
                </a:solidFill>
              </a:rPr>
              <a:t>Best in Class: &gt;99.8%                             Major Opportunity: &lt;94%</a:t>
            </a:r>
          </a:p>
          <a:p>
            <a:endParaRPr lang="en-US" b="1" dirty="0">
              <a:solidFill>
                <a:schemeClr val="accent2"/>
              </a:solidFill>
              <a:highlight>
                <a:srgbClr val="00FF00"/>
              </a:highlight>
            </a:endParaRPr>
          </a:p>
          <a:p>
            <a:endParaRPr lang="en-US" b="1" dirty="0"/>
          </a:p>
        </p:txBody>
      </p:sp>
      <p:pic>
        <p:nvPicPr>
          <p:cNvPr id="8" name="Picture 7" descr="A picture containing text, floor, indoor, office&#10;&#10;Description automatically generated">
            <a:extLst>
              <a:ext uri="{FF2B5EF4-FFF2-40B4-BE49-F238E27FC236}">
                <a16:creationId xmlns:a16="http://schemas.microsoft.com/office/drawing/2014/main" id="{65D04941-09F5-40E6-9008-2FD38EC614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419" y="816069"/>
            <a:ext cx="4813302" cy="4697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0965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B24B0C-46BE-4495-8439-689B6E4CAD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indoor, floor&#10;&#10;Description automatically generated">
            <a:extLst>
              <a:ext uri="{FF2B5EF4-FFF2-40B4-BE49-F238E27FC236}">
                <a16:creationId xmlns:a16="http://schemas.microsoft.com/office/drawing/2014/main" id="{A108D1E1-9779-45C7-9F62-2EFFCE52E3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0" y="0"/>
            <a:ext cx="0" cy="0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B24D51D-1CD9-4ABF-8CD5-5FB8BFC38917}"/>
              </a:ext>
            </a:extLst>
          </p:cNvPr>
          <p:cNvSpPr txBox="1"/>
          <p:nvPr/>
        </p:nvSpPr>
        <p:spPr>
          <a:xfrm>
            <a:off x="1344391" y="0"/>
            <a:ext cx="8961119" cy="5355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8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**BONUS** Opportunity #4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D0C9085-3B89-4293-9C47-A3940CCCA8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2617" y="1098711"/>
            <a:ext cx="7394066" cy="4455198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E9FCC48-87C1-47AF-BDB7-6A2B4E7EA159}"/>
              </a:ext>
            </a:extLst>
          </p:cNvPr>
          <p:cNvSpPr txBox="1"/>
          <p:nvPr/>
        </p:nvSpPr>
        <p:spPr>
          <a:xfrm>
            <a:off x="-97536" y="5877802"/>
            <a:ext cx="12752832" cy="123013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C57A9F13-6976-4CF2-B341-3D751E85E9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92" y="3806952"/>
            <a:ext cx="5426473" cy="186463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3934B37-9CFA-42DC-BCA8-D6BFE9B21542}"/>
              </a:ext>
            </a:extLst>
          </p:cNvPr>
          <p:cNvSpPr txBox="1"/>
          <p:nvPr/>
        </p:nvSpPr>
        <p:spPr>
          <a:xfrm>
            <a:off x="348468" y="1214742"/>
            <a:ext cx="4979772" cy="6586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Retrofit old SLA Battery Systems with </a:t>
            </a:r>
            <a:r>
              <a:rPr lang="en-US" sz="2400" b="1" dirty="0">
                <a:solidFill>
                  <a:schemeClr val="accent2"/>
                </a:solidFill>
              </a:rPr>
              <a:t>Swappable or Fixed Lithium Power Systems</a:t>
            </a:r>
          </a:p>
          <a:p>
            <a:endParaRPr lang="en-US" sz="2400" b="1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b="1" dirty="0"/>
              <a:t>Light-weight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b="1" dirty="0"/>
              <a:t>long battery life</a:t>
            </a:r>
          </a:p>
          <a:p>
            <a:endParaRPr lang="en-US" sz="2400" b="1" dirty="0"/>
          </a:p>
          <a:p>
            <a:endParaRPr lang="en-US" sz="2400" b="1" dirty="0"/>
          </a:p>
          <a:p>
            <a:endParaRPr lang="en-US" sz="2400" b="1" dirty="0"/>
          </a:p>
          <a:p>
            <a:endParaRPr lang="en-US" sz="2400" b="1" dirty="0"/>
          </a:p>
          <a:p>
            <a:endParaRPr lang="en-US" sz="2400" b="1" dirty="0"/>
          </a:p>
          <a:p>
            <a:endParaRPr lang="en-US" sz="2400" b="1" dirty="0"/>
          </a:p>
          <a:p>
            <a:endParaRPr lang="en-US" sz="2400" b="1" dirty="0"/>
          </a:p>
          <a:p>
            <a:r>
              <a:rPr lang="en-US" sz="2400" b="1" dirty="0"/>
              <a:t>24 / 7 operation = </a:t>
            </a:r>
          </a:p>
          <a:p>
            <a:r>
              <a:rPr lang="en-US" sz="2400" b="1" dirty="0"/>
              <a:t>ideal for ecommerce</a:t>
            </a:r>
          </a:p>
          <a:p>
            <a:endParaRPr lang="en-US" sz="2400" b="1" dirty="0"/>
          </a:p>
          <a:p>
            <a:endParaRPr lang="en-US" b="1" dirty="0">
              <a:solidFill>
                <a:schemeClr val="accent2"/>
              </a:solidFill>
              <a:highlight>
                <a:srgbClr val="00FF00"/>
              </a:highlight>
            </a:endParaRPr>
          </a:p>
          <a:p>
            <a:endParaRPr lang="en-US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2A4EECA-4F63-4FCD-B7B7-596CFD217634}"/>
              </a:ext>
            </a:extLst>
          </p:cNvPr>
          <p:cNvSpPr txBox="1"/>
          <p:nvPr/>
        </p:nvSpPr>
        <p:spPr>
          <a:xfrm>
            <a:off x="6294922" y="5877802"/>
            <a:ext cx="5476775" cy="8791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30446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B24B0C-46BE-4495-8439-689B6E4CAD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indoor, floor&#10;&#10;Description automatically generated">
            <a:extLst>
              <a:ext uri="{FF2B5EF4-FFF2-40B4-BE49-F238E27FC236}">
                <a16:creationId xmlns:a16="http://schemas.microsoft.com/office/drawing/2014/main" id="{A108D1E1-9779-45C7-9F62-2EFFCE52E3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0" y="0"/>
            <a:ext cx="0" cy="0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B24D51D-1CD9-4ABF-8CD5-5FB8BFC38917}"/>
              </a:ext>
            </a:extLst>
          </p:cNvPr>
          <p:cNvSpPr txBox="1"/>
          <p:nvPr/>
        </p:nvSpPr>
        <p:spPr>
          <a:xfrm>
            <a:off x="1335845" y="0"/>
            <a:ext cx="8961119" cy="5355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8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Improve Win Rates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3934B37-9CFA-42DC-BCA8-D6BFE9B21542}"/>
              </a:ext>
            </a:extLst>
          </p:cNvPr>
          <p:cNvSpPr txBox="1"/>
          <p:nvPr/>
        </p:nvSpPr>
        <p:spPr>
          <a:xfrm>
            <a:off x="5504329" y="887506"/>
            <a:ext cx="6185647" cy="4739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b="1" dirty="0"/>
              <a:t>Understand the Process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2400" b="1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b="1" dirty="0"/>
              <a:t>Problem Solve – Fingerprints/Footprints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2400" b="1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b="1" dirty="0"/>
              <a:t>Technology Offers Improvement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2400" b="1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b="1" dirty="0"/>
              <a:t>+ Metrics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2400" b="1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b="1" dirty="0"/>
              <a:t>ROI</a:t>
            </a:r>
          </a:p>
          <a:p>
            <a:endParaRPr lang="en-US" sz="2400" b="1" dirty="0"/>
          </a:p>
          <a:p>
            <a:endParaRPr lang="en-US" b="1" dirty="0">
              <a:solidFill>
                <a:schemeClr val="accent2"/>
              </a:solidFill>
              <a:highlight>
                <a:srgbClr val="00FF00"/>
              </a:highlight>
            </a:endParaRPr>
          </a:p>
          <a:p>
            <a:endParaRPr lang="en-US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1D4EA0F-05DB-48A2-998C-7AFC288C8B6A}"/>
              </a:ext>
            </a:extLst>
          </p:cNvPr>
          <p:cNvSpPr txBox="1"/>
          <p:nvPr/>
        </p:nvSpPr>
        <p:spPr>
          <a:xfrm>
            <a:off x="475129" y="806823"/>
            <a:ext cx="490369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accent2"/>
                </a:solidFill>
              </a:rPr>
              <a:t>30% of IT Proposals get a YES/NO</a:t>
            </a:r>
          </a:p>
          <a:p>
            <a:endParaRPr lang="en-US" sz="4800" dirty="0">
              <a:solidFill>
                <a:schemeClr val="accent2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accent2"/>
                </a:solidFill>
              </a:rPr>
              <a:t>They don’t see value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accent2"/>
                </a:solidFill>
              </a:rPr>
              <a:t>They don’t understand impact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accent2"/>
                </a:solidFill>
              </a:rPr>
              <a:t>They don’t know how to pay for it</a:t>
            </a:r>
          </a:p>
        </p:txBody>
      </p:sp>
    </p:spTree>
    <p:extLst>
      <p:ext uri="{BB962C8B-B14F-4D97-AF65-F5344CB8AC3E}">
        <p14:creationId xmlns:p14="http://schemas.microsoft.com/office/powerpoint/2010/main" val="34616595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875692" y="70340"/>
            <a:ext cx="8229600" cy="481573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313032"/>
                </a:solidFill>
                <a:latin typeface="Arial"/>
                <a:ea typeface="+mj-ea"/>
                <a:cs typeface="+mj-cs"/>
                <a:sym typeface="Gotham-Medium" charset="0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313032"/>
                </a:solidFill>
                <a:latin typeface="Arial" charset="0"/>
                <a:ea typeface="ヒラギノ角ゴ ProN W6" charset="0"/>
                <a:cs typeface="ヒラギノ角ゴ ProN W6" charset="0"/>
                <a:sym typeface="Gotham-Medium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313032"/>
                </a:solidFill>
                <a:latin typeface="Arial" charset="0"/>
                <a:ea typeface="ヒラギノ角ゴ ProN W6" charset="0"/>
                <a:cs typeface="ヒラギノ角ゴ ProN W6" charset="0"/>
                <a:sym typeface="Gotham-Medium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313032"/>
                </a:solidFill>
                <a:latin typeface="Arial" charset="0"/>
                <a:ea typeface="ヒラギノ角ゴ ProN W6" charset="0"/>
                <a:cs typeface="ヒラギノ角ゴ ProN W6" charset="0"/>
                <a:sym typeface="Gotham-Medium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313032"/>
                </a:solidFill>
                <a:latin typeface="Arial" charset="0"/>
                <a:ea typeface="ヒラギノ角ゴ ProN W6" charset="0"/>
                <a:cs typeface="ヒラギノ角ゴ ProN W6" charset="0"/>
                <a:sym typeface="Gotham-Medium" charset="0"/>
              </a:defRPr>
            </a:lvl5pPr>
            <a:lvl6pPr marL="358170" algn="r" rtl="0" fontAlgn="base">
              <a:spcBef>
                <a:spcPct val="0"/>
              </a:spcBef>
              <a:spcAft>
                <a:spcPct val="0"/>
              </a:spcAft>
              <a:defRPr sz="3100">
                <a:solidFill>
                  <a:srgbClr val="313032"/>
                </a:solidFill>
                <a:latin typeface="Gotham-Medium" charset="0"/>
                <a:ea typeface="ヒラギノ角ゴ ProN W6" charset="0"/>
                <a:cs typeface="ヒラギノ角ゴ ProN W6" charset="0"/>
                <a:sym typeface="Gotham-Medium" charset="0"/>
              </a:defRPr>
            </a:lvl6pPr>
            <a:lvl7pPr marL="716341" algn="r" rtl="0" fontAlgn="base">
              <a:spcBef>
                <a:spcPct val="0"/>
              </a:spcBef>
              <a:spcAft>
                <a:spcPct val="0"/>
              </a:spcAft>
              <a:defRPr sz="3100">
                <a:solidFill>
                  <a:srgbClr val="313032"/>
                </a:solidFill>
                <a:latin typeface="Gotham-Medium" charset="0"/>
                <a:ea typeface="ヒラギノ角ゴ ProN W6" charset="0"/>
                <a:cs typeface="ヒラギノ角ゴ ProN W6" charset="0"/>
                <a:sym typeface="Gotham-Medium" charset="0"/>
              </a:defRPr>
            </a:lvl7pPr>
            <a:lvl8pPr marL="1074511" algn="r" rtl="0" fontAlgn="base">
              <a:spcBef>
                <a:spcPct val="0"/>
              </a:spcBef>
              <a:spcAft>
                <a:spcPct val="0"/>
              </a:spcAft>
              <a:defRPr sz="3100">
                <a:solidFill>
                  <a:srgbClr val="313032"/>
                </a:solidFill>
                <a:latin typeface="Gotham-Medium" charset="0"/>
                <a:ea typeface="ヒラギノ角ゴ ProN W6" charset="0"/>
                <a:cs typeface="ヒラギノ角ゴ ProN W6" charset="0"/>
                <a:sym typeface="Gotham-Medium" charset="0"/>
              </a:defRPr>
            </a:lvl8pPr>
            <a:lvl9pPr marL="1432682" algn="r" rtl="0" fontAlgn="base">
              <a:spcBef>
                <a:spcPct val="0"/>
              </a:spcBef>
              <a:spcAft>
                <a:spcPct val="0"/>
              </a:spcAft>
              <a:defRPr sz="3100">
                <a:solidFill>
                  <a:srgbClr val="313032"/>
                </a:solidFill>
                <a:latin typeface="Gotham-Medium" charset="0"/>
                <a:ea typeface="ヒラギノ角ゴ ProN W6" charset="0"/>
                <a:cs typeface="ヒラギノ角ゴ ProN W6" charset="0"/>
                <a:sym typeface="Gotham-Medium" charset="0"/>
              </a:defRPr>
            </a:lvl9pPr>
          </a:lstStyle>
          <a:p>
            <a:pPr algn="ctr">
              <a:defRPr/>
            </a:pPr>
            <a:r>
              <a:rPr lang="en-US" sz="27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ea typeface="ヒラギノ角ゴ ProN W3" charset="0"/>
                <a:cs typeface="Arial"/>
              </a:rPr>
              <a:t>SHOW THE MATH</a:t>
            </a:r>
          </a:p>
        </p:txBody>
      </p:sp>
      <p:sp>
        <p:nvSpPr>
          <p:cNvPr id="5" name="Rectangle 4"/>
          <p:cNvSpPr/>
          <p:nvPr/>
        </p:nvSpPr>
        <p:spPr bwMode="auto">
          <a:xfrm>
            <a:off x="654981" y="1548102"/>
            <a:ext cx="10942546" cy="732352"/>
          </a:xfrm>
          <a:prstGeom prst="rect">
            <a:avLst/>
          </a:prstGeom>
          <a:noFill/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614" tIns="36307" rIns="72614" bIns="36307" numCol="1" rtlCol="0" anchor="t" anchorCtr="0" compatLnSpc="1">
            <a:prstTxWarp prst="textNoShape">
              <a:avLst/>
            </a:prstTxWarp>
          </a:bodyPr>
          <a:lstStyle/>
          <a:p>
            <a:pPr algn="ctr" eaLnBrk="1" hangingPunct="1"/>
            <a:endParaRPr lang="en-US" sz="2880" dirty="0">
              <a:latin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386E8A2-1D5E-40EE-9409-4DEDCD2644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180" y="958640"/>
            <a:ext cx="3906509" cy="3344594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C595134-832F-475C-B169-866AA39DF5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6654" y="1508761"/>
            <a:ext cx="6653189" cy="425255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2734E44-4F9F-4BFD-9547-C858DCB3E803}"/>
              </a:ext>
            </a:extLst>
          </p:cNvPr>
          <p:cNvSpPr txBox="1"/>
          <p:nvPr/>
        </p:nvSpPr>
        <p:spPr>
          <a:xfrm>
            <a:off x="11312891" y="5349241"/>
            <a:ext cx="640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IT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924A0A3-63F8-4ED7-A586-78E51FDEEA8F}"/>
              </a:ext>
            </a:extLst>
          </p:cNvPr>
          <p:cNvSpPr txBox="1"/>
          <p:nvPr/>
        </p:nvSpPr>
        <p:spPr>
          <a:xfrm>
            <a:off x="11317706" y="3154681"/>
            <a:ext cx="640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IT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653694A-0BA2-4AD1-982A-EE2676AE856E}"/>
              </a:ext>
            </a:extLst>
          </p:cNvPr>
          <p:cNvSpPr txBox="1"/>
          <p:nvPr/>
        </p:nvSpPr>
        <p:spPr>
          <a:xfrm>
            <a:off x="11327332" y="3429001"/>
            <a:ext cx="640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IT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7AB8423-A771-4116-AC47-7D677B2616B7}"/>
              </a:ext>
            </a:extLst>
          </p:cNvPr>
          <p:cNvSpPr txBox="1"/>
          <p:nvPr/>
        </p:nvSpPr>
        <p:spPr>
          <a:xfrm>
            <a:off x="11269580" y="3703321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OPS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6E203E6-35DD-4278-B249-1BD87AC0D3E1}"/>
              </a:ext>
            </a:extLst>
          </p:cNvPr>
          <p:cNvSpPr txBox="1"/>
          <p:nvPr/>
        </p:nvSpPr>
        <p:spPr>
          <a:xfrm>
            <a:off x="11231074" y="4709161"/>
            <a:ext cx="925537" cy="4783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OPS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56BDEA3-0E73-4DF9-A4F5-E068194B58B5}"/>
              </a:ext>
            </a:extLst>
          </p:cNvPr>
          <p:cNvSpPr txBox="1"/>
          <p:nvPr/>
        </p:nvSpPr>
        <p:spPr>
          <a:xfrm>
            <a:off x="11231077" y="5074921"/>
            <a:ext cx="9144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CFO</a:t>
            </a:r>
          </a:p>
        </p:txBody>
      </p:sp>
      <p:sp>
        <p:nvSpPr>
          <p:cNvPr id="3" name="Explosion: 8 Points 2">
            <a:extLst>
              <a:ext uri="{FF2B5EF4-FFF2-40B4-BE49-F238E27FC236}">
                <a16:creationId xmlns:a16="http://schemas.microsoft.com/office/drawing/2014/main" id="{9A56331E-F108-401F-A914-5788A20933C1}"/>
              </a:ext>
            </a:extLst>
          </p:cNvPr>
          <p:cNvSpPr/>
          <p:nvPr/>
        </p:nvSpPr>
        <p:spPr bwMode="auto">
          <a:xfrm>
            <a:off x="9829800" y="2215662"/>
            <a:ext cx="254977" cy="290146"/>
          </a:xfrm>
          <a:prstGeom prst="irregularSeal1">
            <a:avLst/>
          </a:prstGeom>
          <a:solidFill>
            <a:srgbClr val="92D05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38FF872-507B-43C6-B67C-BFAC4461ABB9}"/>
              </a:ext>
            </a:extLst>
          </p:cNvPr>
          <p:cNvSpPr txBox="1"/>
          <p:nvPr/>
        </p:nvSpPr>
        <p:spPr>
          <a:xfrm>
            <a:off x="5428648" y="5929162"/>
            <a:ext cx="61688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accent2"/>
                </a:solidFill>
                <a:hlinkClick r:id="rId5"/>
              </a:rPr>
              <a:t>https://www.newcastlesys.com/resellers/training-tools/roi-calculators</a:t>
            </a:r>
            <a:endParaRPr lang="en-US" sz="1400" b="1" dirty="0">
              <a:solidFill>
                <a:schemeClr val="accent2"/>
              </a:solidFill>
            </a:endParaRPr>
          </a:p>
          <a:p>
            <a:endParaRPr lang="en-US" sz="1400" b="1" dirty="0">
              <a:solidFill>
                <a:schemeClr val="accent2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730859B-95EF-4BAC-8BEB-9C3E7F870D8C}"/>
              </a:ext>
            </a:extLst>
          </p:cNvPr>
          <p:cNvSpPr txBox="1"/>
          <p:nvPr/>
        </p:nvSpPr>
        <p:spPr>
          <a:xfrm>
            <a:off x="247538" y="4553002"/>
            <a:ext cx="40217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accent2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https://www.newcastlesys.com/motionmeter-reseller</a:t>
            </a:r>
            <a:endParaRPr lang="en-US" sz="1200" b="1" dirty="0">
              <a:solidFill>
                <a:schemeClr val="accent2"/>
              </a:solidFill>
            </a:endParaRPr>
          </a:p>
          <a:p>
            <a:endParaRPr lang="en-US" sz="1200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09520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150D9C2-8060-41FB-97B7-1D194C0B4AD1}"/>
              </a:ext>
            </a:extLst>
          </p:cNvPr>
          <p:cNvSpPr txBox="1"/>
          <p:nvPr/>
        </p:nvSpPr>
        <p:spPr>
          <a:xfrm>
            <a:off x="380349" y="0"/>
            <a:ext cx="952678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806810">
              <a:defRPr/>
            </a:pP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ea typeface="ヒラギノ角ゴ ProN W3" charset="0"/>
                <a:cs typeface="Arial"/>
              </a:rPr>
              <a:t>Welcome Friends!</a:t>
            </a:r>
          </a:p>
        </p:txBody>
      </p:sp>
      <p:pic>
        <p:nvPicPr>
          <p:cNvPr id="5" name="Picture 2" descr="NB-Series-Hero 2">
            <a:extLst>
              <a:ext uri="{FF2B5EF4-FFF2-40B4-BE49-F238E27FC236}">
                <a16:creationId xmlns:a16="http://schemas.microsoft.com/office/drawing/2014/main" id="{6B8BF08E-EAC9-4D7D-A14B-7DBB185197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27" r="22500"/>
          <a:stretch/>
        </p:blipFill>
        <p:spPr bwMode="auto">
          <a:xfrm>
            <a:off x="426720" y="1142308"/>
            <a:ext cx="11392894" cy="4938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7CAFD30-FCF6-4C92-BCF0-C5DA80940515}"/>
              </a:ext>
            </a:extLst>
          </p:cNvPr>
          <p:cNvSpPr/>
          <p:nvPr/>
        </p:nvSpPr>
        <p:spPr>
          <a:xfrm>
            <a:off x="1836521" y="1641148"/>
            <a:ext cx="504804" cy="440608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80" dirty="0">
                <a:latin typeface="Arial"/>
                <a:cs typeface="Arial"/>
              </a:rPr>
              <a:t>1</a:t>
            </a:r>
            <a:endParaRPr lang="en-US" sz="2160" dirty="0">
              <a:latin typeface="Arial"/>
              <a:cs typeface="Arial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A8A62F4-D616-4DDF-8912-6A24B1029608}"/>
              </a:ext>
            </a:extLst>
          </p:cNvPr>
          <p:cNvSpPr/>
          <p:nvPr/>
        </p:nvSpPr>
        <p:spPr>
          <a:xfrm>
            <a:off x="1836520" y="2215750"/>
            <a:ext cx="504803" cy="440608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80" dirty="0">
                <a:latin typeface="Arial"/>
                <a:cs typeface="Arial"/>
              </a:rPr>
              <a:t>2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BDA9CA8-0B0E-4B03-A904-DC91C5CA2E19}"/>
              </a:ext>
            </a:extLst>
          </p:cNvPr>
          <p:cNvSpPr/>
          <p:nvPr/>
        </p:nvSpPr>
        <p:spPr>
          <a:xfrm>
            <a:off x="1836520" y="2790354"/>
            <a:ext cx="504803" cy="440608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80" dirty="0">
                <a:latin typeface="Arial"/>
                <a:cs typeface="Arial"/>
              </a:rPr>
              <a:t>3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8B74301-F1A5-4A9B-9A24-1AFD6BA279FA}"/>
              </a:ext>
            </a:extLst>
          </p:cNvPr>
          <p:cNvSpPr/>
          <p:nvPr/>
        </p:nvSpPr>
        <p:spPr>
          <a:xfrm>
            <a:off x="1836520" y="3364954"/>
            <a:ext cx="504803" cy="440608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80" dirty="0">
                <a:latin typeface="Arial"/>
                <a:cs typeface="Arial"/>
              </a:rPr>
              <a:t>4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8D8273C-FFDA-4F4F-B7B7-654F1BABC966}"/>
              </a:ext>
            </a:extLst>
          </p:cNvPr>
          <p:cNvGrpSpPr/>
          <p:nvPr/>
        </p:nvGrpSpPr>
        <p:grpSpPr>
          <a:xfrm>
            <a:off x="1836520" y="3916759"/>
            <a:ext cx="516330" cy="463406"/>
            <a:chOff x="226562" y="4397619"/>
            <a:chExt cx="650194" cy="583549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10577E88-1183-40A4-BE95-CD87019D94B0}"/>
                </a:ext>
              </a:extLst>
            </p:cNvPr>
            <p:cNvSpPr/>
            <p:nvPr/>
          </p:nvSpPr>
          <p:spPr>
            <a:xfrm>
              <a:off x="226562" y="4426329"/>
              <a:ext cx="635679" cy="554839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80" dirty="0">
                  <a:solidFill>
                    <a:schemeClr val="bg1"/>
                  </a:solidFill>
                  <a:cs typeface="Arial"/>
                </a:rPr>
                <a:t>5</a:t>
              </a:r>
              <a:endParaRPr lang="en-US" sz="2880" dirty="0">
                <a:latin typeface="Arial"/>
                <a:cs typeface="Arial"/>
              </a:endParaRPr>
            </a:p>
          </p:txBody>
        </p:sp>
        <p:sp>
          <p:nvSpPr>
            <p:cNvPr id="14" name="Content Placeholder 3">
              <a:extLst>
                <a:ext uri="{FF2B5EF4-FFF2-40B4-BE49-F238E27FC236}">
                  <a16:creationId xmlns:a16="http://schemas.microsoft.com/office/drawing/2014/main" id="{BCFA2BC8-84AA-4864-B229-2BA5158D4670}"/>
                </a:ext>
              </a:extLst>
            </p:cNvPr>
            <p:cNvSpPr txBox="1">
              <a:spLocks/>
            </p:cNvSpPr>
            <p:nvPr/>
          </p:nvSpPr>
          <p:spPr>
            <a:xfrm>
              <a:off x="241077" y="4397619"/>
              <a:ext cx="635679" cy="554838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0" indent="0" algn="l" defTabSz="914400" rtl="0" eaLnBrk="1" latinLnBrk="0" hangingPunct="1">
                <a:lnSpc>
                  <a:spcPct val="120000"/>
                </a:lnSpc>
                <a:spcBef>
                  <a:spcPts val="1000"/>
                </a:spcBef>
                <a:buClr>
                  <a:srgbClr val="57A0D3"/>
                </a:buClr>
                <a:buFontTx/>
                <a:buNone/>
                <a:defRPr sz="2000" kern="1200" baseline="0">
                  <a:solidFill>
                    <a:srgbClr val="62656A"/>
                  </a:solidFill>
                  <a:latin typeface="Segoe UI Semilight" panose="020B0402040204020203" pitchFamily="34" charset="0"/>
                  <a:ea typeface="+mn-ea"/>
                  <a:cs typeface="Segoe UI Semilight" panose="020B0402040204020203" pitchFamily="34" charset="0"/>
                </a:defRPr>
              </a:lvl1pPr>
              <a:lvl2pPr marL="457200" indent="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rgbClr val="34526E"/>
                </a:buClr>
                <a:buFontTx/>
                <a:buNone/>
                <a:defRPr sz="1800" kern="1200">
                  <a:solidFill>
                    <a:srgbClr val="62656A"/>
                  </a:solidFill>
                  <a:latin typeface="Segoe UI" panose="020B0502040204020203" pitchFamily="34" charset="0"/>
                  <a:ea typeface="+mn-ea"/>
                  <a:cs typeface="Segoe UI" panose="020B0502040204020203" pitchFamily="34" charset="0"/>
                </a:defRPr>
              </a:lvl2pPr>
              <a:lvl3pPr marL="914400" indent="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rgbClr val="34526E"/>
                </a:buClr>
                <a:buFontTx/>
                <a:buNone/>
                <a:defRPr sz="1800" kern="1200">
                  <a:solidFill>
                    <a:srgbClr val="62656A"/>
                  </a:solidFill>
                  <a:latin typeface="Segoe UI" panose="020B0502040204020203" pitchFamily="34" charset="0"/>
                  <a:ea typeface="+mn-ea"/>
                  <a:cs typeface="Segoe UI" panose="020B0502040204020203" pitchFamily="34" charset="0"/>
                </a:defRPr>
              </a:lvl3pPr>
              <a:lvl4pPr marL="1371600" indent="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rgbClr val="34526E"/>
                </a:buClr>
                <a:buFontTx/>
                <a:buNone/>
                <a:defRPr sz="1800" kern="1200">
                  <a:solidFill>
                    <a:srgbClr val="62656A"/>
                  </a:solidFill>
                  <a:latin typeface="Segoe UI" panose="020B0502040204020203" pitchFamily="34" charset="0"/>
                  <a:ea typeface="+mn-ea"/>
                  <a:cs typeface="Segoe UI" panose="020B0502040204020203" pitchFamily="34" charset="0"/>
                </a:defRPr>
              </a:lvl4pPr>
              <a:lvl5pPr marL="1828800" indent="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rgbClr val="34526E"/>
                </a:buClr>
                <a:buFontTx/>
                <a:buNone/>
                <a:defRPr sz="1800" kern="1200">
                  <a:solidFill>
                    <a:srgbClr val="62656A"/>
                  </a:solidFill>
                  <a:latin typeface="Segoe UI" panose="020B0502040204020203" pitchFamily="34" charset="0"/>
                  <a:ea typeface="+mn-ea"/>
                  <a:cs typeface="Segoe UI" panose="020B0502040204020203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2880" dirty="0">
                <a:solidFill>
                  <a:schemeClr val="bg1"/>
                </a:solidFill>
                <a:latin typeface="Arial"/>
                <a:cs typeface="Arial"/>
              </a:endParaRPr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1872BB56-DDF4-422D-9365-416F0E9546FB}"/>
              </a:ext>
            </a:extLst>
          </p:cNvPr>
          <p:cNvSpPr/>
          <p:nvPr/>
        </p:nvSpPr>
        <p:spPr>
          <a:xfrm>
            <a:off x="2438401" y="1641149"/>
            <a:ext cx="8961119" cy="440608"/>
          </a:xfrm>
          <a:prstGeom prst="rect">
            <a:avLst/>
          </a:prstGeom>
          <a:solidFill>
            <a:schemeClr val="accent3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80" b="1" dirty="0">
                <a:solidFill>
                  <a:schemeClr val="tx2"/>
                </a:solidFill>
                <a:latin typeface="Arial"/>
                <a:cs typeface="Arial"/>
              </a:rPr>
              <a:t>Welcome – the Goals for You Today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7DC9DB5-4952-4A53-9172-F3AFD3826A24}"/>
              </a:ext>
            </a:extLst>
          </p:cNvPr>
          <p:cNvSpPr/>
          <p:nvPr/>
        </p:nvSpPr>
        <p:spPr>
          <a:xfrm>
            <a:off x="2438400" y="2215751"/>
            <a:ext cx="8961120" cy="440608"/>
          </a:xfrm>
          <a:prstGeom prst="rect">
            <a:avLst/>
          </a:prstGeom>
          <a:solidFill>
            <a:schemeClr val="accent3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80" b="1" dirty="0">
                <a:solidFill>
                  <a:schemeClr val="tx2"/>
                </a:solidFill>
                <a:latin typeface="Arial"/>
                <a:cs typeface="Arial"/>
              </a:rPr>
              <a:t>2021 Warehouse Challenges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2C7BDC9-2A51-45BF-89D7-815B504DE2D3}"/>
              </a:ext>
            </a:extLst>
          </p:cNvPr>
          <p:cNvSpPr/>
          <p:nvPr/>
        </p:nvSpPr>
        <p:spPr>
          <a:xfrm>
            <a:off x="2438400" y="2805006"/>
            <a:ext cx="8961120" cy="440608"/>
          </a:xfrm>
          <a:prstGeom prst="rect">
            <a:avLst/>
          </a:prstGeom>
          <a:solidFill>
            <a:schemeClr val="accent3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70000"/>
              </a:lnSpc>
            </a:pPr>
            <a:r>
              <a:rPr lang="en-US" sz="2880" b="1" dirty="0">
                <a:solidFill>
                  <a:schemeClr val="tx2"/>
                </a:solidFill>
                <a:latin typeface="Arial"/>
                <a:cs typeface="Arial"/>
              </a:rPr>
              <a:t>How to Help Your Customers Solve Them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CC5BF55-387A-4326-AFB9-F632DFE51E06}"/>
              </a:ext>
            </a:extLst>
          </p:cNvPr>
          <p:cNvSpPr/>
          <p:nvPr/>
        </p:nvSpPr>
        <p:spPr>
          <a:xfrm>
            <a:off x="2438400" y="3336868"/>
            <a:ext cx="9052560" cy="457200"/>
          </a:xfrm>
          <a:prstGeom prst="rect">
            <a:avLst/>
          </a:prstGeom>
          <a:solidFill>
            <a:schemeClr val="accent3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80" b="1" dirty="0">
                <a:solidFill>
                  <a:schemeClr val="tx2"/>
                </a:solidFill>
                <a:latin typeface="Arial"/>
                <a:cs typeface="Arial"/>
              </a:rPr>
              <a:t>(3) Proven </a:t>
            </a:r>
            <a:r>
              <a:rPr lang="en-US" sz="2880" b="1" dirty="0" err="1">
                <a:solidFill>
                  <a:schemeClr val="tx2"/>
                </a:solidFill>
                <a:latin typeface="Arial"/>
                <a:cs typeface="Arial"/>
              </a:rPr>
              <a:t>Opps</a:t>
            </a:r>
            <a:r>
              <a:rPr lang="en-US" sz="2880" b="1" dirty="0">
                <a:solidFill>
                  <a:schemeClr val="tx2"/>
                </a:solidFill>
                <a:latin typeface="Arial"/>
                <a:cs typeface="Arial"/>
              </a:rPr>
              <a:t> You Can’t Ignore 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36137E6-DE05-40C3-B8E3-E2017B548D5C}"/>
              </a:ext>
            </a:extLst>
          </p:cNvPr>
          <p:cNvSpPr/>
          <p:nvPr/>
        </p:nvSpPr>
        <p:spPr>
          <a:xfrm>
            <a:off x="2438400" y="3885508"/>
            <a:ext cx="9052560" cy="440608"/>
          </a:xfrm>
          <a:prstGeom prst="rect">
            <a:avLst/>
          </a:prstGeom>
          <a:solidFill>
            <a:schemeClr val="accent3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80" b="1" dirty="0">
                <a:solidFill>
                  <a:schemeClr val="tx2"/>
                </a:solidFill>
                <a:latin typeface="Arial"/>
                <a:cs typeface="Arial"/>
              </a:rPr>
              <a:t>Your Questions</a:t>
            </a:r>
          </a:p>
        </p:txBody>
      </p:sp>
    </p:spTree>
    <p:extLst>
      <p:ext uri="{BB962C8B-B14F-4D97-AF65-F5344CB8AC3E}">
        <p14:creationId xmlns:p14="http://schemas.microsoft.com/office/powerpoint/2010/main" val="25596908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207653" y="0"/>
            <a:ext cx="11690149" cy="481573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313032"/>
                </a:solidFill>
                <a:latin typeface="Arial"/>
                <a:ea typeface="+mj-ea"/>
                <a:cs typeface="+mj-cs"/>
                <a:sym typeface="Gotham-Medium" charset="0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313032"/>
                </a:solidFill>
                <a:latin typeface="Arial" charset="0"/>
                <a:ea typeface="ヒラギノ角ゴ ProN W6" charset="0"/>
                <a:cs typeface="ヒラギノ角ゴ ProN W6" charset="0"/>
                <a:sym typeface="Gotham-Medium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313032"/>
                </a:solidFill>
                <a:latin typeface="Arial" charset="0"/>
                <a:ea typeface="ヒラギノ角ゴ ProN W6" charset="0"/>
                <a:cs typeface="ヒラギノ角ゴ ProN W6" charset="0"/>
                <a:sym typeface="Gotham-Medium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313032"/>
                </a:solidFill>
                <a:latin typeface="Arial" charset="0"/>
                <a:ea typeface="ヒラギノ角ゴ ProN W6" charset="0"/>
                <a:cs typeface="ヒラギノ角ゴ ProN W6" charset="0"/>
                <a:sym typeface="Gotham-Medium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313032"/>
                </a:solidFill>
                <a:latin typeface="Arial" charset="0"/>
                <a:ea typeface="ヒラギノ角ゴ ProN W6" charset="0"/>
                <a:cs typeface="ヒラギノ角ゴ ProN W6" charset="0"/>
                <a:sym typeface="Gotham-Medium" charset="0"/>
              </a:defRPr>
            </a:lvl5pPr>
            <a:lvl6pPr marL="358170" algn="r" rtl="0" fontAlgn="base">
              <a:spcBef>
                <a:spcPct val="0"/>
              </a:spcBef>
              <a:spcAft>
                <a:spcPct val="0"/>
              </a:spcAft>
              <a:defRPr sz="3100">
                <a:solidFill>
                  <a:srgbClr val="313032"/>
                </a:solidFill>
                <a:latin typeface="Gotham-Medium" charset="0"/>
                <a:ea typeface="ヒラギノ角ゴ ProN W6" charset="0"/>
                <a:cs typeface="ヒラギノ角ゴ ProN W6" charset="0"/>
                <a:sym typeface="Gotham-Medium" charset="0"/>
              </a:defRPr>
            </a:lvl6pPr>
            <a:lvl7pPr marL="716341" algn="r" rtl="0" fontAlgn="base">
              <a:spcBef>
                <a:spcPct val="0"/>
              </a:spcBef>
              <a:spcAft>
                <a:spcPct val="0"/>
              </a:spcAft>
              <a:defRPr sz="3100">
                <a:solidFill>
                  <a:srgbClr val="313032"/>
                </a:solidFill>
                <a:latin typeface="Gotham-Medium" charset="0"/>
                <a:ea typeface="ヒラギノ角ゴ ProN W6" charset="0"/>
                <a:cs typeface="ヒラギノ角ゴ ProN W6" charset="0"/>
                <a:sym typeface="Gotham-Medium" charset="0"/>
              </a:defRPr>
            </a:lvl7pPr>
            <a:lvl8pPr marL="1074511" algn="r" rtl="0" fontAlgn="base">
              <a:spcBef>
                <a:spcPct val="0"/>
              </a:spcBef>
              <a:spcAft>
                <a:spcPct val="0"/>
              </a:spcAft>
              <a:defRPr sz="3100">
                <a:solidFill>
                  <a:srgbClr val="313032"/>
                </a:solidFill>
                <a:latin typeface="Gotham-Medium" charset="0"/>
                <a:ea typeface="ヒラギノ角ゴ ProN W6" charset="0"/>
                <a:cs typeface="ヒラギノ角ゴ ProN W6" charset="0"/>
                <a:sym typeface="Gotham-Medium" charset="0"/>
              </a:defRPr>
            </a:lvl8pPr>
            <a:lvl9pPr marL="1432682" algn="r" rtl="0" fontAlgn="base">
              <a:spcBef>
                <a:spcPct val="0"/>
              </a:spcBef>
              <a:spcAft>
                <a:spcPct val="0"/>
              </a:spcAft>
              <a:defRPr sz="3100">
                <a:solidFill>
                  <a:srgbClr val="313032"/>
                </a:solidFill>
                <a:latin typeface="Gotham-Medium" charset="0"/>
                <a:ea typeface="ヒラギノ角ゴ ProN W6" charset="0"/>
                <a:cs typeface="ヒラギノ角ゴ ProN W6" charset="0"/>
                <a:sym typeface="Gotham-Medium" charset="0"/>
              </a:defRPr>
            </a:lvl9pPr>
          </a:lstStyle>
          <a:p>
            <a:pPr algn="ctr">
              <a:defRPr/>
            </a:pP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ea typeface="ヒラギノ角ゴ ProN W3" charset="0"/>
                <a:cs typeface="Arial"/>
              </a:rPr>
              <a:t>RSMs – Here to Support YOU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D21554B-BC8D-47D5-8239-E4DE32BE222C}"/>
              </a:ext>
            </a:extLst>
          </p:cNvPr>
          <p:cNvSpPr txBox="1"/>
          <p:nvPr/>
        </p:nvSpPr>
        <p:spPr>
          <a:xfrm>
            <a:off x="-179462" y="6175215"/>
            <a:ext cx="12622139" cy="102889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0F027B2B-81AF-4C19-8F2E-92606A9267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3847" y="934294"/>
            <a:ext cx="8655892" cy="5366980"/>
          </a:xfrm>
          <a:prstGeom prst="rect">
            <a:avLst/>
          </a:prstGeom>
        </p:spPr>
      </p:pic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38ED67E7-D295-4E72-85D4-D273369380DC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3500" y="4693602"/>
            <a:ext cx="2964601" cy="1028891"/>
          </a:xfrm>
          <a:prstGeom prst="rect">
            <a:avLst/>
          </a:prstGeom>
        </p:spPr>
      </p:pic>
      <p:pic>
        <p:nvPicPr>
          <p:cNvPr id="13" name="Picture 12" descr="Text&#10;&#10;Description automatically generated with medium confidence">
            <a:extLst>
              <a:ext uri="{FF2B5EF4-FFF2-40B4-BE49-F238E27FC236}">
                <a16:creationId xmlns:a16="http://schemas.microsoft.com/office/drawing/2014/main" id="{043B96CA-27EE-481B-BA77-F64BC872B9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4381" y="5669337"/>
            <a:ext cx="2952361" cy="1164542"/>
          </a:xfrm>
          <a:prstGeom prst="rect">
            <a:avLst/>
          </a:prstGeom>
        </p:spPr>
      </p:pic>
      <p:pic>
        <p:nvPicPr>
          <p:cNvPr id="17" name="Picture 16" descr="Text&#10;&#10;Description automatically generated">
            <a:extLst>
              <a:ext uri="{FF2B5EF4-FFF2-40B4-BE49-F238E27FC236}">
                <a16:creationId xmlns:a16="http://schemas.microsoft.com/office/drawing/2014/main" id="{EC85D7D7-F6E7-416C-B1F8-CDADA9A7E2F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2651" y="634344"/>
            <a:ext cx="2952362" cy="1212437"/>
          </a:xfrm>
          <a:prstGeom prst="rect">
            <a:avLst/>
          </a:prstGeom>
        </p:spPr>
      </p:pic>
      <p:pic>
        <p:nvPicPr>
          <p:cNvPr id="21" name="Picture 20" descr="Text&#10;&#10;Description automatically generated">
            <a:extLst>
              <a:ext uri="{FF2B5EF4-FFF2-40B4-BE49-F238E27FC236}">
                <a16:creationId xmlns:a16="http://schemas.microsoft.com/office/drawing/2014/main" id="{5C117CB0-7F3C-46AA-888F-1F627F459A9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4723" y="578358"/>
            <a:ext cx="2805307" cy="1138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5992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Poll-Question-Background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2" t="18094" b="16215"/>
          <a:stretch/>
        </p:blipFill>
        <p:spPr>
          <a:xfrm>
            <a:off x="0" y="543228"/>
            <a:ext cx="12192000" cy="5530173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0C7FB8B7-892D-421C-A584-D8B38D50CE81}"/>
              </a:ext>
            </a:extLst>
          </p:cNvPr>
          <p:cNvSpPr txBox="1">
            <a:spLocks/>
          </p:cNvSpPr>
          <p:nvPr/>
        </p:nvSpPr>
        <p:spPr>
          <a:xfrm>
            <a:off x="0" y="2305252"/>
            <a:ext cx="8026793" cy="1765709"/>
          </a:xfrm>
        </p:spPr>
        <p:txBody>
          <a:bodyPr lIns="91438" tIns="45719" rIns="91438" bIns="45719"/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3500">
                <a:solidFill>
                  <a:srgbClr val="313032"/>
                </a:solidFill>
                <a:latin typeface="Arial"/>
                <a:ea typeface="+mj-ea"/>
                <a:cs typeface="+mj-cs"/>
                <a:sym typeface="Gotham-Medium" charset="0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500">
                <a:solidFill>
                  <a:srgbClr val="313032"/>
                </a:solidFill>
                <a:latin typeface="Arial" charset="0"/>
                <a:ea typeface="ヒラギノ角ゴ ProN W6" charset="0"/>
                <a:cs typeface="ヒラギノ角ゴ ProN W6" charset="0"/>
                <a:sym typeface="Gotham-Medium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500">
                <a:solidFill>
                  <a:srgbClr val="313032"/>
                </a:solidFill>
                <a:latin typeface="Arial" charset="0"/>
                <a:ea typeface="ヒラギノ角ゴ ProN W6" charset="0"/>
                <a:cs typeface="ヒラギノ角ゴ ProN W6" charset="0"/>
                <a:sym typeface="Gotham-Medium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500">
                <a:solidFill>
                  <a:srgbClr val="313032"/>
                </a:solidFill>
                <a:latin typeface="Arial" charset="0"/>
                <a:ea typeface="ヒラギノ角ゴ ProN W6" charset="0"/>
                <a:cs typeface="ヒラギノ角ゴ ProN W6" charset="0"/>
                <a:sym typeface="Gotham-Medium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500">
                <a:solidFill>
                  <a:srgbClr val="313032"/>
                </a:solidFill>
                <a:latin typeface="Arial" charset="0"/>
                <a:ea typeface="ヒラギノ角ゴ ProN W6" charset="0"/>
                <a:cs typeface="ヒラギノ角ゴ ProN W6" charset="0"/>
                <a:sym typeface="Gotham-Medium" charset="0"/>
              </a:defRPr>
            </a:lvl5pPr>
            <a:lvl6pPr marL="396558" algn="r" rtl="0" eaLnBrk="1" fontAlgn="base" hangingPunct="1">
              <a:spcBef>
                <a:spcPct val="0"/>
              </a:spcBef>
              <a:spcAft>
                <a:spcPct val="0"/>
              </a:spcAft>
              <a:defRPr sz="3500">
                <a:solidFill>
                  <a:srgbClr val="313032"/>
                </a:solidFill>
                <a:latin typeface="Gotham-Medium" charset="0"/>
                <a:ea typeface="ヒラギノ角ゴ ProN W6" charset="0"/>
                <a:cs typeface="ヒラギノ角ゴ ProN W6" charset="0"/>
                <a:sym typeface="Gotham-Medium" charset="0"/>
              </a:defRPr>
            </a:lvl6pPr>
            <a:lvl7pPr marL="793114" algn="r" rtl="0" eaLnBrk="1" fontAlgn="base" hangingPunct="1">
              <a:spcBef>
                <a:spcPct val="0"/>
              </a:spcBef>
              <a:spcAft>
                <a:spcPct val="0"/>
              </a:spcAft>
              <a:defRPr sz="3500">
                <a:solidFill>
                  <a:srgbClr val="313032"/>
                </a:solidFill>
                <a:latin typeface="Gotham-Medium" charset="0"/>
                <a:ea typeface="ヒラギノ角ゴ ProN W6" charset="0"/>
                <a:cs typeface="ヒラギノ角ゴ ProN W6" charset="0"/>
                <a:sym typeface="Gotham-Medium" charset="0"/>
              </a:defRPr>
            </a:lvl7pPr>
            <a:lvl8pPr marL="1189672" algn="r" rtl="0" eaLnBrk="1" fontAlgn="base" hangingPunct="1">
              <a:spcBef>
                <a:spcPct val="0"/>
              </a:spcBef>
              <a:spcAft>
                <a:spcPct val="0"/>
              </a:spcAft>
              <a:defRPr sz="3500">
                <a:solidFill>
                  <a:srgbClr val="313032"/>
                </a:solidFill>
                <a:latin typeface="Gotham-Medium" charset="0"/>
                <a:ea typeface="ヒラギノ角ゴ ProN W6" charset="0"/>
                <a:cs typeface="ヒラギノ角ゴ ProN W6" charset="0"/>
                <a:sym typeface="Gotham-Medium" charset="0"/>
              </a:defRPr>
            </a:lvl8pPr>
            <a:lvl9pPr marL="1586231" algn="r" rtl="0" eaLnBrk="1" fontAlgn="base" hangingPunct="1">
              <a:spcBef>
                <a:spcPct val="0"/>
              </a:spcBef>
              <a:spcAft>
                <a:spcPct val="0"/>
              </a:spcAft>
              <a:defRPr sz="3500">
                <a:solidFill>
                  <a:srgbClr val="313032"/>
                </a:solidFill>
                <a:latin typeface="Gotham-Medium" charset="0"/>
                <a:ea typeface="ヒラギノ角ゴ ProN W6" charset="0"/>
                <a:cs typeface="ヒラギノ角ゴ ProN W6" charset="0"/>
                <a:sym typeface="Gotham-Medium" charset="0"/>
              </a:defRPr>
            </a:lvl9pPr>
          </a:lstStyle>
          <a:p>
            <a:pPr algn="ctr"/>
            <a:r>
              <a:rPr lang="en-US" sz="5000" b="1" dirty="0">
                <a:solidFill>
                  <a:schemeClr val="tx1"/>
                </a:solidFill>
              </a:rPr>
              <a:t>YOUR QUESTIONS</a:t>
            </a:r>
          </a:p>
          <a:p>
            <a:pPr algn="ctr"/>
            <a:endParaRPr lang="en-US" sz="2000" b="1" dirty="0">
              <a:solidFill>
                <a:schemeClr val="tx1"/>
              </a:solidFill>
            </a:endParaRPr>
          </a:p>
          <a:p>
            <a:pPr algn="ctr"/>
            <a:endParaRPr lang="en-US" sz="5000" b="1" dirty="0">
              <a:solidFill>
                <a:schemeClr val="tx1"/>
              </a:solidFill>
            </a:endParaRPr>
          </a:p>
          <a:p>
            <a:pPr algn="ctr"/>
            <a:endParaRPr lang="en-US" sz="5000" b="1" dirty="0">
              <a:solidFill>
                <a:schemeClr val="tx1"/>
              </a:solidFill>
            </a:endParaRPr>
          </a:p>
          <a:p>
            <a:pPr algn="ctr"/>
            <a:endParaRPr lang="en-US" sz="336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43395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DA9A83-1B56-4B8F-A27E-7A915D1788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61336" y="960120"/>
            <a:ext cx="6160769" cy="1134595"/>
          </a:xfrm>
        </p:spPr>
        <p:txBody>
          <a:bodyPr/>
          <a:lstStyle/>
          <a:p>
            <a:pPr algn="l"/>
            <a:r>
              <a:rPr lang="en-US" sz="5280" b="1" dirty="0">
                <a:solidFill>
                  <a:schemeClr val="bg1">
                    <a:lumMod val="95000"/>
                  </a:schemeClr>
                </a:solidFill>
              </a:rPr>
              <a:t>POLL Question I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150D9C2-8060-41FB-97B7-1D194C0B4AD1}"/>
              </a:ext>
            </a:extLst>
          </p:cNvPr>
          <p:cNvSpPr txBox="1"/>
          <p:nvPr/>
        </p:nvSpPr>
        <p:spPr>
          <a:xfrm>
            <a:off x="380349" y="0"/>
            <a:ext cx="952678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806810">
              <a:defRPr/>
            </a:pP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ea typeface="ヒラギノ角ゴ ProN W3" charset="0"/>
                <a:cs typeface="Arial"/>
              </a:rPr>
              <a:t>Poll Question</a:t>
            </a:r>
          </a:p>
        </p:txBody>
      </p:sp>
      <p:pic>
        <p:nvPicPr>
          <p:cNvPr id="6" name="Picture 5" descr="Poll-Question-Background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2" t="18094" b="16215"/>
          <a:stretch/>
        </p:blipFill>
        <p:spPr>
          <a:xfrm>
            <a:off x="0" y="604188"/>
            <a:ext cx="12192000" cy="5530173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0C7FB8B7-892D-421C-A584-D8B38D50CE81}"/>
              </a:ext>
            </a:extLst>
          </p:cNvPr>
          <p:cNvSpPr txBox="1">
            <a:spLocks/>
          </p:cNvSpPr>
          <p:nvPr/>
        </p:nvSpPr>
        <p:spPr>
          <a:xfrm>
            <a:off x="0" y="2475940"/>
            <a:ext cx="8682606" cy="1765709"/>
          </a:xfrm>
        </p:spPr>
        <p:txBody>
          <a:bodyPr lIns="91438" tIns="45719" rIns="91438" bIns="45719"/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3500">
                <a:solidFill>
                  <a:srgbClr val="313032"/>
                </a:solidFill>
                <a:latin typeface="Arial"/>
                <a:ea typeface="+mj-ea"/>
                <a:cs typeface="+mj-cs"/>
                <a:sym typeface="Gotham-Medium" charset="0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500">
                <a:solidFill>
                  <a:srgbClr val="313032"/>
                </a:solidFill>
                <a:latin typeface="Arial" charset="0"/>
                <a:ea typeface="ヒラギノ角ゴ ProN W6" charset="0"/>
                <a:cs typeface="ヒラギノ角ゴ ProN W6" charset="0"/>
                <a:sym typeface="Gotham-Medium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500">
                <a:solidFill>
                  <a:srgbClr val="313032"/>
                </a:solidFill>
                <a:latin typeface="Arial" charset="0"/>
                <a:ea typeface="ヒラギノ角ゴ ProN W6" charset="0"/>
                <a:cs typeface="ヒラギノ角ゴ ProN W6" charset="0"/>
                <a:sym typeface="Gotham-Medium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500">
                <a:solidFill>
                  <a:srgbClr val="313032"/>
                </a:solidFill>
                <a:latin typeface="Arial" charset="0"/>
                <a:ea typeface="ヒラギノ角ゴ ProN W6" charset="0"/>
                <a:cs typeface="ヒラギノ角ゴ ProN W6" charset="0"/>
                <a:sym typeface="Gotham-Medium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500">
                <a:solidFill>
                  <a:srgbClr val="313032"/>
                </a:solidFill>
                <a:latin typeface="Arial" charset="0"/>
                <a:ea typeface="ヒラギノ角ゴ ProN W6" charset="0"/>
                <a:cs typeface="ヒラギノ角ゴ ProN W6" charset="0"/>
                <a:sym typeface="Gotham-Medium" charset="0"/>
              </a:defRPr>
            </a:lvl5pPr>
            <a:lvl6pPr marL="396558" algn="r" rtl="0" eaLnBrk="1" fontAlgn="base" hangingPunct="1">
              <a:spcBef>
                <a:spcPct val="0"/>
              </a:spcBef>
              <a:spcAft>
                <a:spcPct val="0"/>
              </a:spcAft>
              <a:defRPr sz="3500">
                <a:solidFill>
                  <a:srgbClr val="313032"/>
                </a:solidFill>
                <a:latin typeface="Gotham-Medium" charset="0"/>
                <a:ea typeface="ヒラギノ角ゴ ProN W6" charset="0"/>
                <a:cs typeface="ヒラギノ角ゴ ProN W6" charset="0"/>
                <a:sym typeface="Gotham-Medium" charset="0"/>
              </a:defRPr>
            </a:lvl6pPr>
            <a:lvl7pPr marL="793114" algn="r" rtl="0" eaLnBrk="1" fontAlgn="base" hangingPunct="1">
              <a:spcBef>
                <a:spcPct val="0"/>
              </a:spcBef>
              <a:spcAft>
                <a:spcPct val="0"/>
              </a:spcAft>
              <a:defRPr sz="3500">
                <a:solidFill>
                  <a:srgbClr val="313032"/>
                </a:solidFill>
                <a:latin typeface="Gotham-Medium" charset="0"/>
                <a:ea typeface="ヒラギノ角ゴ ProN W6" charset="0"/>
                <a:cs typeface="ヒラギノ角ゴ ProN W6" charset="0"/>
                <a:sym typeface="Gotham-Medium" charset="0"/>
              </a:defRPr>
            </a:lvl7pPr>
            <a:lvl8pPr marL="1189672" algn="r" rtl="0" eaLnBrk="1" fontAlgn="base" hangingPunct="1">
              <a:spcBef>
                <a:spcPct val="0"/>
              </a:spcBef>
              <a:spcAft>
                <a:spcPct val="0"/>
              </a:spcAft>
              <a:defRPr sz="3500">
                <a:solidFill>
                  <a:srgbClr val="313032"/>
                </a:solidFill>
                <a:latin typeface="Gotham-Medium" charset="0"/>
                <a:ea typeface="ヒラギノ角ゴ ProN W6" charset="0"/>
                <a:cs typeface="ヒラギノ角ゴ ProN W6" charset="0"/>
                <a:sym typeface="Gotham-Medium" charset="0"/>
              </a:defRPr>
            </a:lvl8pPr>
            <a:lvl9pPr marL="1586231" algn="r" rtl="0" eaLnBrk="1" fontAlgn="base" hangingPunct="1">
              <a:spcBef>
                <a:spcPct val="0"/>
              </a:spcBef>
              <a:spcAft>
                <a:spcPct val="0"/>
              </a:spcAft>
              <a:defRPr sz="3500">
                <a:solidFill>
                  <a:srgbClr val="313032"/>
                </a:solidFill>
                <a:latin typeface="Gotham-Medium" charset="0"/>
                <a:ea typeface="ヒラギノ角ゴ ProN W6" charset="0"/>
                <a:cs typeface="ヒラギノ角ゴ ProN W6" charset="0"/>
                <a:sym typeface="Gotham-Medium" charset="0"/>
              </a:defRPr>
            </a:lvl9pPr>
          </a:lstStyle>
          <a:p>
            <a:pPr algn="ctr"/>
            <a:r>
              <a:rPr lang="en-US" sz="5000" b="1" dirty="0">
                <a:solidFill>
                  <a:schemeClr val="tx1"/>
                </a:solidFill>
              </a:rPr>
              <a:t>POLL QUESTION</a:t>
            </a:r>
          </a:p>
          <a:p>
            <a:pPr algn="ctr"/>
            <a:r>
              <a:rPr lang="en-US" sz="3360" dirty="0">
                <a:solidFill>
                  <a:schemeClr val="tx1"/>
                </a:solidFill>
              </a:rPr>
              <a:t>NUMBER 1</a:t>
            </a:r>
          </a:p>
          <a:p>
            <a:pPr algn="ctr"/>
            <a:endParaRPr lang="en-US" sz="3360" dirty="0">
              <a:solidFill>
                <a:schemeClr val="tx1"/>
              </a:solidFill>
            </a:endParaRPr>
          </a:p>
          <a:p>
            <a:pPr algn="ctr"/>
            <a:r>
              <a:rPr lang="en-US" sz="3360" dirty="0">
                <a:solidFill>
                  <a:schemeClr val="tx1"/>
                </a:solidFill>
              </a:rPr>
              <a:t>Are you now visiting your customers in person? </a:t>
            </a:r>
          </a:p>
          <a:p>
            <a:pPr algn="ctr"/>
            <a:r>
              <a:rPr lang="en-US" sz="3360" dirty="0">
                <a:solidFill>
                  <a:schemeClr val="tx1"/>
                </a:solidFill>
              </a:rPr>
              <a:t>Yes / No </a:t>
            </a:r>
          </a:p>
          <a:p>
            <a:pPr algn="ctr"/>
            <a:endParaRPr lang="en-US" sz="336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05535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150D9C2-8060-41FB-97B7-1D194C0B4AD1}"/>
              </a:ext>
            </a:extLst>
          </p:cNvPr>
          <p:cNvSpPr txBox="1"/>
          <p:nvPr/>
        </p:nvSpPr>
        <p:spPr>
          <a:xfrm>
            <a:off x="284325" y="-21973"/>
            <a:ext cx="961017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806810">
              <a:defRPr/>
            </a:pP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ea typeface="ヒラギノ角ゴ ProN W3" charset="0"/>
                <a:cs typeface="Arial"/>
              </a:rPr>
              <a:t>We Want Our Things </a:t>
            </a:r>
            <a:r>
              <a:rPr lang="en-US" sz="2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ea typeface="ヒラギノ角ゴ ProN W3" charset="0"/>
                <a:cs typeface="Arial"/>
              </a:rPr>
              <a:t>Fast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4002993" y="887689"/>
            <a:ext cx="41490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US </a:t>
            </a:r>
            <a:r>
              <a:rPr lang="en-US" sz="2000" b="1" dirty="0" err="1"/>
              <a:t>eCommerce</a:t>
            </a:r>
            <a:r>
              <a:rPr lang="en-US" sz="2000" b="1" dirty="0"/>
              <a:t> Penetration</a:t>
            </a:r>
          </a:p>
        </p:txBody>
      </p:sp>
      <p:grpSp>
        <p:nvGrpSpPr>
          <p:cNvPr id="57" name="Group 56"/>
          <p:cNvGrpSpPr/>
          <p:nvPr/>
        </p:nvGrpSpPr>
        <p:grpSpPr>
          <a:xfrm>
            <a:off x="1824652" y="814239"/>
            <a:ext cx="8394737" cy="5067735"/>
            <a:chOff x="1327608" y="814239"/>
            <a:chExt cx="8394737" cy="5067735"/>
          </a:xfrm>
        </p:grpSpPr>
        <p:cxnSp>
          <p:nvCxnSpPr>
            <p:cNvPr id="55" name="Straight Connector 54"/>
            <p:cNvCxnSpPr>
              <a:stCxn id="53" idx="4"/>
            </p:cNvCxnSpPr>
            <p:nvPr/>
          </p:nvCxnSpPr>
          <p:spPr bwMode="auto">
            <a:xfrm flipH="1" flipV="1">
              <a:off x="8287008" y="3153548"/>
              <a:ext cx="214486" cy="150993"/>
            </a:xfrm>
            <a:prstGeom prst="line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" name="Rectangle 1"/>
            <p:cNvSpPr/>
            <p:nvPr/>
          </p:nvSpPr>
          <p:spPr bwMode="auto">
            <a:xfrm>
              <a:off x="1585736" y="814239"/>
              <a:ext cx="8136609" cy="5067735"/>
            </a:xfrm>
            <a:prstGeom prst="rect">
              <a:avLst/>
            </a:prstGeom>
            <a:noFill/>
            <a:ln w="12700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  <p:cxnSp>
          <p:nvCxnSpPr>
            <p:cNvPr id="5" name="Straight Connector 4"/>
            <p:cNvCxnSpPr/>
            <p:nvPr/>
          </p:nvCxnSpPr>
          <p:spPr bwMode="auto">
            <a:xfrm>
              <a:off x="2029330" y="1355042"/>
              <a:ext cx="7498562" cy="0"/>
            </a:xfrm>
            <a:prstGeom prst="line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12700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" name="Straight Connector 6"/>
            <p:cNvCxnSpPr/>
            <p:nvPr/>
          </p:nvCxnSpPr>
          <p:spPr bwMode="auto">
            <a:xfrm>
              <a:off x="2066274" y="2060396"/>
              <a:ext cx="7498562" cy="0"/>
            </a:xfrm>
            <a:prstGeom prst="line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12700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" name="Straight Connector 7"/>
            <p:cNvCxnSpPr/>
            <p:nvPr/>
          </p:nvCxnSpPr>
          <p:spPr bwMode="auto">
            <a:xfrm>
              <a:off x="2041968" y="2747032"/>
              <a:ext cx="7498562" cy="0"/>
            </a:xfrm>
            <a:prstGeom prst="line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12700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" name="Straight Connector 8"/>
            <p:cNvCxnSpPr/>
            <p:nvPr/>
          </p:nvCxnSpPr>
          <p:spPr bwMode="auto">
            <a:xfrm>
              <a:off x="2054120" y="3451897"/>
              <a:ext cx="7498562" cy="0"/>
            </a:xfrm>
            <a:prstGeom prst="line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12700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" name="Straight Connector 9"/>
            <p:cNvCxnSpPr/>
            <p:nvPr/>
          </p:nvCxnSpPr>
          <p:spPr bwMode="auto">
            <a:xfrm>
              <a:off x="2054121" y="4132455"/>
              <a:ext cx="7498562" cy="0"/>
            </a:xfrm>
            <a:prstGeom prst="line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12700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" name="Straight Connector 10"/>
            <p:cNvCxnSpPr/>
            <p:nvPr/>
          </p:nvCxnSpPr>
          <p:spPr bwMode="auto">
            <a:xfrm>
              <a:off x="2041968" y="4831244"/>
              <a:ext cx="7498562" cy="0"/>
            </a:xfrm>
            <a:prstGeom prst="line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12700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" name="Straight Connector 11"/>
            <p:cNvCxnSpPr/>
            <p:nvPr/>
          </p:nvCxnSpPr>
          <p:spPr bwMode="auto">
            <a:xfrm>
              <a:off x="2060198" y="5511803"/>
              <a:ext cx="7498562" cy="0"/>
            </a:xfrm>
            <a:prstGeom prst="line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12700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6" name="TextBox 5"/>
            <p:cNvSpPr txBox="1"/>
            <p:nvPr/>
          </p:nvSpPr>
          <p:spPr>
            <a:xfrm>
              <a:off x="1327608" y="1182642"/>
              <a:ext cx="75350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dirty="0"/>
                <a:t>30%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327608" y="1889908"/>
              <a:ext cx="75350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dirty="0"/>
                <a:t>25%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327608" y="2574245"/>
              <a:ext cx="75350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dirty="0"/>
                <a:t>20%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327608" y="3277076"/>
              <a:ext cx="75350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dirty="0"/>
                <a:t>15%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327608" y="3955247"/>
              <a:ext cx="75350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dirty="0"/>
                <a:t>10%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327608" y="4645747"/>
              <a:ext cx="75350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dirty="0"/>
                <a:t>5%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327608" y="5342413"/>
              <a:ext cx="75350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dirty="0"/>
                <a:t>0%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991701" y="5537594"/>
              <a:ext cx="75350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2010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2643464" y="5537594"/>
              <a:ext cx="75350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2011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3346271" y="5537594"/>
              <a:ext cx="75350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2012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049076" y="5537594"/>
              <a:ext cx="75350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2013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8812875" y="5537594"/>
              <a:ext cx="75350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2020E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8157663" y="5537594"/>
              <a:ext cx="75350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2019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7446968" y="5537594"/>
              <a:ext cx="75350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2018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6767097" y="5537594"/>
              <a:ext cx="75350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2017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6087226" y="5537594"/>
              <a:ext cx="75350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2016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5401190" y="5537594"/>
              <a:ext cx="75350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2015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4702824" y="5537594"/>
              <a:ext cx="75350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2014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1977647" y="4298768"/>
              <a:ext cx="75350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6.4%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2698949" y="4200125"/>
              <a:ext cx="75350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7.2%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3350711" y="4044265"/>
              <a:ext cx="75350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8.0%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4028858" y="3957953"/>
              <a:ext cx="75350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8.8%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4731665" y="3828484"/>
              <a:ext cx="75350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9.7%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5391317" y="3686685"/>
              <a:ext cx="75350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10.7%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6075629" y="3526390"/>
              <a:ext cx="75350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11.8%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6753775" y="3310609"/>
              <a:ext cx="75350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13.2%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7456582" y="3137983"/>
              <a:ext cx="75350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14.4%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7906625" y="2872880"/>
              <a:ext cx="75350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16.0%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8686443" y="1448722"/>
              <a:ext cx="84910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25-30%</a:t>
              </a:r>
            </a:p>
          </p:txBody>
        </p:sp>
        <p:sp>
          <p:nvSpPr>
            <p:cNvPr id="53" name="Freeform 52"/>
            <p:cNvSpPr/>
            <p:nvPr/>
          </p:nvSpPr>
          <p:spPr>
            <a:xfrm>
              <a:off x="2373514" y="1769409"/>
              <a:ext cx="6818457" cy="2866812"/>
            </a:xfrm>
            <a:custGeom>
              <a:avLst/>
              <a:gdLst>
                <a:gd name="connsiteX0" fmla="*/ 0 w 6818457"/>
                <a:gd name="connsiteY0" fmla="*/ 2866812 h 2866812"/>
                <a:gd name="connsiteX1" fmla="*/ 1011055 w 6818457"/>
                <a:gd name="connsiteY1" fmla="*/ 2694187 h 2866812"/>
                <a:gd name="connsiteX2" fmla="*/ 2533803 w 6818457"/>
                <a:gd name="connsiteY2" fmla="*/ 2441414 h 2866812"/>
                <a:gd name="connsiteX3" fmla="*/ 4124365 w 6818457"/>
                <a:gd name="connsiteY3" fmla="*/ 2108494 h 2866812"/>
                <a:gd name="connsiteX4" fmla="*/ 6127980 w 6818457"/>
                <a:gd name="connsiteY4" fmla="*/ 1535132 h 2866812"/>
                <a:gd name="connsiteX5" fmla="*/ 6818457 w 6818457"/>
                <a:gd name="connsiteY5" fmla="*/ 0 h 2866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818457" h="2866812">
                  <a:moveTo>
                    <a:pt x="0" y="2866812"/>
                  </a:moveTo>
                  <a:lnTo>
                    <a:pt x="1011055" y="2694187"/>
                  </a:lnTo>
                  <a:lnTo>
                    <a:pt x="2533803" y="2441414"/>
                  </a:lnTo>
                  <a:lnTo>
                    <a:pt x="4124365" y="2108494"/>
                  </a:lnTo>
                  <a:lnTo>
                    <a:pt x="6127980" y="1535132"/>
                  </a:lnTo>
                  <a:lnTo>
                    <a:pt x="6818457" y="0"/>
                  </a:lnTo>
                </a:path>
              </a:pathLst>
            </a:custGeom>
            <a:ln w="57150" cmpd="sng">
              <a:solidFill>
                <a:schemeClr val="accent1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200" b="0" i="0" u="none" strike="noStrike" cap="none" normalizeH="0" baseline="0">
                <a:ln w="76200" cmpd="sng">
                  <a:solidFill>
                    <a:srgbClr val="000000"/>
                  </a:solidFill>
                </a:ln>
                <a:solidFill>
                  <a:srgbClr val="000000"/>
                </a:solidFill>
                <a:effectLst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685814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2F30EFC-BC9D-407C-8C58-B0DE52CEA3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43608" y="840441"/>
            <a:ext cx="10058399" cy="5177118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For 2021, US retail ecommerce sales forecasted to…</a:t>
            </a:r>
          </a:p>
          <a:p>
            <a:pPr lvl="2"/>
            <a:r>
              <a:rPr lang="en-US" dirty="0"/>
              <a:t>Grow 13.7% reaching $908.73B </a:t>
            </a:r>
          </a:p>
          <a:p>
            <a:pPr lvl="2"/>
            <a:r>
              <a:rPr lang="en-US" dirty="0"/>
              <a:t>Make up 15.5% of $5.856T in total retail sales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b="1" dirty="0"/>
              <a:t>Which product categories will grow the fastest in 2021?</a:t>
            </a:r>
          </a:p>
          <a:p>
            <a:pPr lvl="2"/>
            <a:r>
              <a:rPr lang="en-US" dirty="0"/>
              <a:t>Apparel &amp; accessories at 18.9%</a:t>
            </a:r>
          </a:p>
          <a:p>
            <a:pPr lvl="2"/>
            <a:r>
              <a:rPr lang="en-US" dirty="0"/>
              <a:t>Food &amp; beverage at 18.1%</a:t>
            </a:r>
          </a:p>
          <a:p>
            <a:pPr lvl="2"/>
            <a:endParaRPr lang="en-US" dirty="0"/>
          </a:p>
          <a:p>
            <a:pPr marL="0" indent="0">
              <a:buNone/>
            </a:pPr>
            <a:r>
              <a:rPr lang="en-US" b="1" dirty="0"/>
              <a:t>Which categories are most established in ecommerce?</a:t>
            </a:r>
          </a:p>
          <a:p>
            <a:pPr lvl="2"/>
            <a:r>
              <a:rPr lang="en-US" dirty="0"/>
              <a:t>Books/music/video at 69.1%</a:t>
            </a:r>
          </a:p>
          <a:p>
            <a:pPr lvl="2"/>
            <a:r>
              <a:rPr lang="en-US" dirty="0"/>
              <a:t>Computer/consumer electronics at 53.2%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96DFFC9-09AF-4F71-B959-7E5F680E5D46}"/>
              </a:ext>
            </a:extLst>
          </p:cNvPr>
          <p:cNvSpPr txBox="1">
            <a:spLocks/>
          </p:cNvSpPr>
          <p:nvPr/>
        </p:nvSpPr>
        <p:spPr>
          <a:xfrm>
            <a:off x="271688" y="1"/>
            <a:ext cx="9667039" cy="535081"/>
          </a:xfrm>
          <a:prstGeom prst="rect">
            <a:avLst/>
          </a:prstGeom>
        </p:spPr>
        <p:txBody>
          <a:bodyPr lIns="91438" tIns="45719" rIns="91438" bIns="45719"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313032"/>
                </a:solidFill>
                <a:latin typeface="Arial"/>
                <a:ea typeface="+mj-ea"/>
                <a:cs typeface="+mj-cs"/>
                <a:sym typeface="Gotham-Medium" charset="0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313032"/>
                </a:solidFill>
                <a:latin typeface="Arial" charset="0"/>
                <a:ea typeface="ヒラギノ角ゴ ProN W6" charset="0"/>
                <a:cs typeface="ヒラギノ角ゴ ProN W6" charset="0"/>
                <a:sym typeface="Gotham-Medium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313032"/>
                </a:solidFill>
                <a:latin typeface="Arial" charset="0"/>
                <a:ea typeface="ヒラギノ角ゴ ProN W6" charset="0"/>
                <a:cs typeface="ヒラギノ角ゴ ProN W6" charset="0"/>
                <a:sym typeface="Gotham-Medium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313032"/>
                </a:solidFill>
                <a:latin typeface="Arial" charset="0"/>
                <a:ea typeface="ヒラギノ角ゴ ProN W6" charset="0"/>
                <a:cs typeface="ヒラギノ角ゴ ProN W6" charset="0"/>
                <a:sym typeface="Gotham-Medium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313032"/>
                </a:solidFill>
                <a:latin typeface="Arial" charset="0"/>
                <a:ea typeface="ヒラギノ角ゴ ProN W6" charset="0"/>
                <a:cs typeface="ヒラギノ角ゴ ProN W6" charset="0"/>
                <a:sym typeface="Gotham-Medium" charset="0"/>
              </a:defRPr>
            </a:lvl5pPr>
            <a:lvl6pPr marL="358170" algn="r" rtl="0" fontAlgn="base">
              <a:spcBef>
                <a:spcPct val="0"/>
              </a:spcBef>
              <a:spcAft>
                <a:spcPct val="0"/>
              </a:spcAft>
              <a:defRPr sz="3100">
                <a:solidFill>
                  <a:srgbClr val="313032"/>
                </a:solidFill>
                <a:latin typeface="Gotham-Medium" charset="0"/>
                <a:ea typeface="ヒラギノ角ゴ ProN W6" charset="0"/>
                <a:cs typeface="ヒラギノ角ゴ ProN W6" charset="0"/>
                <a:sym typeface="Gotham-Medium" charset="0"/>
              </a:defRPr>
            </a:lvl6pPr>
            <a:lvl7pPr marL="716341" algn="r" rtl="0" fontAlgn="base">
              <a:spcBef>
                <a:spcPct val="0"/>
              </a:spcBef>
              <a:spcAft>
                <a:spcPct val="0"/>
              </a:spcAft>
              <a:defRPr sz="3100">
                <a:solidFill>
                  <a:srgbClr val="313032"/>
                </a:solidFill>
                <a:latin typeface="Gotham-Medium" charset="0"/>
                <a:ea typeface="ヒラギノ角ゴ ProN W6" charset="0"/>
                <a:cs typeface="ヒラギノ角ゴ ProN W6" charset="0"/>
                <a:sym typeface="Gotham-Medium" charset="0"/>
              </a:defRPr>
            </a:lvl7pPr>
            <a:lvl8pPr marL="1074511" algn="r" rtl="0" fontAlgn="base">
              <a:spcBef>
                <a:spcPct val="0"/>
              </a:spcBef>
              <a:spcAft>
                <a:spcPct val="0"/>
              </a:spcAft>
              <a:defRPr sz="3100">
                <a:solidFill>
                  <a:srgbClr val="313032"/>
                </a:solidFill>
                <a:latin typeface="Gotham-Medium" charset="0"/>
                <a:ea typeface="ヒラギノ角ゴ ProN W6" charset="0"/>
                <a:cs typeface="ヒラギノ角ゴ ProN W6" charset="0"/>
                <a:sym typeface="Gotham-Medium" charset="0"/>
              </a:defRPr>
            </a:lvl8pPr>
            <a:lvl9pPr marL="1432682" algn="r" rtl="0" fontAlgn="base">
              <a:spcBef>
                <a:spcPct val="0"/>
              </a:spcBef>
              <a:spcAft>
                <a:spcPct val="0"/>
              </a:spcAft>
              <a:defRPr sz="3100">
                <a:solidFill>
                  <a:srgbClr val="313032"/>
                </a:solidFill>
                <a:latin typeface="Gotham-Medium" charset="0"/>
                <a:ea typeface="ヒラギノ角ゴ ProN W6" charset="0"/>
                <a:cs typeface="ヒラギノ角ゴ ProN W6" charset="0"/>
                <a:sym typeface="Gotham-Medium" charset="0"/>
              </a:defRPr>
            </a:lvl9pPr>
          </a:lstStyle>
          <a:p>
            <a:pPr algn="l" defTabSz="806810">
              <a:defRPr/>
            </a:pP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ea typeface="ヒラギノ角ゴ ProN W3" charset="0"/>
                <a:cs typeface="Arial"/>
              </a:rPr>
              <a:t>Ecommerce - 2021</a:t>
            </a:r>
          </a:p>
        </p:txBody>
      </p:sp>
    </p:spTree>
    <p:extLst>
      <p:ext uri="{BB962C8B-B14F-4D97-AF65-F5344CB8AC3E}">
        <p14:creationId xmlns:p14="http://schemas.microsoft.com/office/powerpoint/2010/main" val="112448548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150D9C2-8060-41FB-97B7-1D194C0B4AD1}"/>
              </a:ext>
            </a:extLst>
          </p:cNvPr>
          <p:cNvSpPr txBox="1"/>
          <p:nvPr/>
        </p:nvSpPr>
        <p:spPr>
          <a:xfrm>
            <a:off x="284325" y="-21973"/>
            <a:ext cx="961017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806810">
              <a:defRPr/>
            </a:pP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ea typeface="ヒラギノ角ゴ ProN W3" charset="0"/>
                <a:cs typeface="Arial"/>
              </a:rPr>
              <a:t>We Want Our Things </a:t>
            </a:r>
            <a:r>
              <a:rPr lang="en-US" sz="2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ea typeface="ヒラギノ角ゴ ProN W3" charset="0"/>
                <a:cs typeface="Arial"/>
              </a:rPr>
              <a:t>Fast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C074375-DB9A-4A52-86AE-9D2303108788}"/>
              </a:ext>
            </a:extLst>
          </p:cNvPr>
          <p:cNvSpPr txBox="1"/>
          <p:nvPr/>
        </p:nvSpPr>
        <p:spPr>
          <a:xfrm>
            <a:off x="-243281" y="5880683"/>
            <a:ext cx="12726099" cy="126673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026" name="Picture 1">
            <a:extLst>
              <a:ext uri="{FF2B5EF4-FFF2-40B4-BE49-F238E27FC236}">
                <a16:creationId xmlns:a16="http://schemas.microsoft.com/office/drawing/2014/main" id="{B0022986-DF41-4230-B2EE-3B0B7DCEA7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6320" y="501247"/>
            <a:ext cx="6441583" cy="7663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86627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2F30EFC-BC9D-407C-8C58-B0DE52CEA3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7091" y="739589"/>
            <a:ext cx="11056435" cy="5177118"/>
          </a:xfrm>
        </p:spPr>
        <p:txBody>
          <a:bodyPr/>
          <a:lstStyle/>
          <a:p>
            <a:r>
              <a:rPr lang="en-US" dirty="0"/>
              <a:t>Over 1.25M warehouse workers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96DFFC9-09AF-4F71-B959-7E5F680E5D46}"/>
              </a:ext>
            </a:extLst>
          </p:cNvPr>
          <p:cNvSpPr txBox="1">
            <a:spLocks/>
          </p:cNvSpPr>
          <p:nvPr/>
        </p:nvSpPr>
        <p:spPr>
          <a:xfrm>
            <a:off x="271688" y="1"/>
            <a:ext cx="9667039" cy="535081"/>
          </a:xfrm>
          <a:prstGeom prst="rect">
            <a:avLst/>
          </a:prstGeom>
        </p:spPr>
        <p:txBody>
          <a:bodyPr lIns="91438" tIns="45719" rIns="91438" bIns="45719"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313032"/>
                </a:solidFill>
                <a:latin typeface="Arial"/>
                <a:ea typeface="+mj-ea"/>
                <a:cs typeface="+mj-cs"/>
                <a:sym typeface="Gotham-Medium" charset="0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313032"/>
                </a:solidFill>
                <a:latin typeface="Arial" charset="0"/>
                <a:ea typeface="ヒラギノ角ゴ ProN W6" charset="0"/>
                <a:cs typeface="ヒラギノ角ゴ ProN W6" charset="0"/>
                <a:sym typeface="Gotham-Medium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313032"/>
                </a:solidFill>
                <a:latin typeface="Arial" charset="0"/>
                <a:ea typeface="ヒラギノ角ゴ ProN W6" charset="0"/>
                <a:cs typeface="ヒラギノ角ゴ ProN W6" charset="0"/>
                <a:sym typeface="Gotham-Medium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313032"/>
                </a:solidFill>
                <a:latin typeface="Arial" charset="0"/>
                <a:ea typeface="ヒラギノ角ゴ ProN W6" charset="0"/>
                <a:cs typeface="ヒラギノ角ゴ ProN W6" charset="0"/>
                <a:sym typeface="Gotham-Medium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313032"/>
                </a:solidFill>
                <a:latin typeface="Arial" charset="0"/>
                <a:ea typeface="ヒラギノ角ゴ ProN W6" charset="0"/>
                <a:cs typeface="ヒラギノ角ゴ ProN W6" charset="0"/>
                <a:sym typeface="Gotham-Medium" charset="0"/>
              </a:defRPr>
            </a:lvl5pPr>
            <a:lvl6pPr marL="358170" algn="r" rtl="0" fontAlgn="base">
              <a:spcBef>
                <a:spcPct val="0"/>
              </a:spcBef>
              <a:spcAft>
                <a:spcPct val="0"/>
              </a:spcAft>
              <a:defRPr sz="3100">
                <a:solidFill>
                  <a:srgbClr val="313032"/>
                </a:solidFill>
                <a:latin typeface="Gotham-Medium" charset="0"/>
                <a:ea typeface="ヒラギノ角ゴ ProN W6" charset="0"/>
                <a:cs typeface="ヒラギノ角ゴ ProN W6" charset="0"/>
                <a:sym typeface="Gotham-Medium" charset="0"/>
              </a:defRPr>
            </a:lvl6pPr>
            <a:lvl7pPr marL="716341" algn="r" rtl="0" fontAlgn="base">
              <a:spcBef>
                <a:spcPct val="0"/>
              </a:spcBef>
              <a:spcAft>
                <a:spcPct val="0"/>
              </a:spcAft>
              <a:defRPr sz="3100">
                <a:solidFill>
                  <a:srgbClr val="313032"/>
                </a:solidFill>
                <a:latin typeface="Gotham-Medium" charset="0"/>
                <a:ea typeface="ヒラギノ角ゴ ProN W6" charset="0"/>
                <a:cs typeface="ヒラギノ角ゴ ProN W6" charset="0"/>
                <a:sym typeface="Gotham-Medium" charset="0"/>
              </a:defRPr>
            </a:lvl7pPr>
            <a:lvl8pPr marL="1074511" algn="r" rtl="0" fontAlgn="base">
              <a:spcBef>
                <a:spcPct val="0"/>
              </a:spcBef>
              <a:spcAft>
                <a:spcPct val="0"/>
              </a:spcAft>
              <a:defRPr sz="3100">
                <a:solidFill>
                  <a:srgbClr val="313032"/>
                </a:solidFill>
                <a:latin typeface="Gotham-Medium" charset="0"/>
                <a:ea typeface="ヒラギノ角ゴ ProN W6" charset="0"/>
                <a:cs typeface="ヒラギノ角ゴ ProN W6" charset="0"/>
                <a:sym typeface="Gotham-Medium" charset="0"/>
              </a:defRPr>
            </a:lvl8pPr>
            <a:lvl9pPr marL="1432682" algn="r" rtl="0" fontAlgn="base">
              <a:spcBef>
                <a:spcPct val="0"/>
              </a:spcBef>
              <a:spcAft>
                <a:spcPct val="0"/>
              </a:spcAft>
              <a:defRPr sz="3100">
                <a:solidFill>
                  <a:srgbClr val="313032"/>
                </a:solidFill>
                <a:latin typeface="Gotham-Medium" charset="0"/>
                <a:ea typeface="ヒラギノ角ゴ ProN W6" charset="0"/>
                <a:cs typeface="ヒラギノ角ゴ ProN W6" charset="0"/>
                <a:sym typeface="Gotham-Medium" charset="0"/>
              </a:defRPr>
            </a:lvl9pPr>
          </a:lstStyle>
          <a:p>
            <a:pPr algn="l" defTabSz="806810">
              <a:defRPr/>
            </a:pP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ea typeface="ヒラギノ角ゴ ProN W3" charset="0"/>
                <a:cs typeface="Arial"/>
              </a:rPr>
              <a:t>To Support E-Commerce….</a:t>
            </a:r>
            <a:endParaRPr lang="en-US" sz="2800" i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ea typeface="ヒラギノ角ゴ ProN W3" charset="0"/>
              <a:cs typeface="Arial"/>
            </a:endParaRPr>
          </a:p>
          <a:p>
            <a:pPr algn="l" defTabSz="806810">
              <a:defRPr/>
            </a:pP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ea typeface="ヒラギノ角ゴ ProN W3" charset="0"/>
              <a:cs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E359D31-E9D7-4F63-BB39-E5B8693AD9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2229" y="1261015"/>
            <a:ext cx="8313575" cy="4845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20511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2F30EFC-BC9D-407C-8C58-B0DE52CEA3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4627" y="1251653"/>
            <a:ext cx="7147837" cy="5177118"/>
          </a:xfrm>
        </p:spPr>
        <p:txBody>
          <a:bodyPr/>
          <a:lstStyle/>
          <a:p>
            <a:r>
              <a:rPr lang="en-US" b="1" dirty="0"/>
              <a:t>28,500 new warehouses </a:t>
            </a:r>
            <a:r>
              <a:rPr lang="en-US" dirty="0"/>
              <a:t>needed by 2025</a:t>
            </a:r>
            <a:endParaRPr lang="en-US" baseline="-25000" dirty="0"/>
          </a:p>
          <a:p>
            <a:endParaRPr lang="en-US" dirty="0"/>
          </a:p>
          <a:p>
            <a:r>
              <a:rPr lang="en-US" b="1" dirty="0">
                <a:solidFill>
                  <a:srgbClr val="0A0A0A"/>
                </a:solidFill>
                <a:latin typeface="+mj-lt"/>
              </a:rPr>
              <a:t>I</a:t>
            </a:r>
            <a:r>
              <a:rPr lang="en-US" b="1" i="0" dirty="0">
                <a:solidFill>
                  <a:srgbClr val="0A0A0A"/>
                </a:solidFill>
                <a:effectLst/>
                <a:latin typeface="+mj-lt"/>
              </a:rPr>
              <a:t>ncreased automation with robots </a:t>
            </a:r>
            <a:r>
              <a:rPr lang="en-US" b="0" i="0" dirty="0">
                <a:solidFill>
                  <a:srgbClr val="0A0A0A"/>
                </a:solidFill>
                <a:effectLst/>
                <a:latin typeface="+mj-lt"/>
              </a:rPr>
              <a:t>- move inventory, assist pickers, etc.</a:t>
            </a:r>
          </a:p>
          <a:p>
            <a:endParaRPr lang="en-US" dirty="0">
              <a:solidFill>
                <a:srgbClr val="0A0A0A"/>
              </a:solidFill>
              <a:latin typeface="+mj-lt"/>
            </a:endParaRPr>
          </a:p>
          <a:p>
            <a:r>
              <a:rPr lang="en-US" b="0" i="0" dirty="0">
                <a:solidFill>
                  <a:srgbClr val="0A0A0A"/>
                </a:solidFill>
                <a:effectLst/>
                <a:latin typeface="+mj-lt"/>
              </a:rPr>
              <a:t>But receiving, pick/pack and shipping are still labor-intensive processes </a:t>
            </a:r>
            <a:r>
              <a:rPr lang="en-US" b="1" i="0" dirty="0">
                <a:solidFill>
                  <a:srgbClr val="0A0A0A"/>
                </a:solidFill>
                <a:effectLst/>
                <a:latin typeface="+mj-lt"/>
              </a:rPr>
              <a:t>requiring more warehouse workers</a:t>
            </a:r>
            <a:endParaRPr lang="en-US" b="1" dirty="0">
              <a:latin typeface="+mj-lt"/>
            </a:endParaRPr>
          </a:p>
          <a:p>
            <a:endParaRPr lang="en-US" dirty="0">
              <a:latin typeface="+mj-lt"/>
            </a:endParaRPr>
          </a:p>
          <a:p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96DFFC9-09AF-4F71-B959-7E5F680E5D46}"/>
              </a:ext>
            </a:extLst>
          </p:cNvPr>
          <p:cNvSpPr txBox="1">
            <a:spLocks/>
          </p:cNvSpPr>
          <p:nvPr/>
        </p:nvSpPr>
        <p:spPr>
          <a:xfrm>
            <a:off x="271688" y="1"/>
            <a:ext cx="9667039" cy="535081"/>
          </a:xfrm>
          <a:prstGeom prst="rect">
            <a:avLst/>
          </a:prstGeom>
        </p:spPr>
        <p:txBody>
          <a:bodyPr lIns="91438" tIns="45719" rIns="91438" bIns="45719"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313032"/>
                </a:solidFill>
                <a:latin typeface="Arial"/>
                <a:ea typeface="+mj-ea"/>
                <a:cs typeface="+mj-cs"/>
                <a:sym typeface="Gotham-Medium" charset="0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313032"/>
                </a:solidFill>
                <a:latin typeface="Arial" charset="0"/>
                <a:ea typeface="ヒラギノ角ゴ ProN W6" charset="0"/>
                <a:cs typeface="ヒラギノ角ゴ ProN W6" charset="0"/>
                <a:sym typeface="Gotham-Medium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313032"/>
                </a:solidFill>
                <a:latin typeface="Arial" charset="0"/>
                <a:ea typeface="ヒラギノ角ゴ ProN W6" charset="0"/>
                <a:cs typeface="ヒラギノ角ゴ ProN W6" charset="0"/>
                <a:sym typeface="Gotham-Medium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313032"/>
                </a:solidFill>
                <a:latin typeface="Arial" charset="0"/>
                <a:ea typeface="ヒラギノ角ゴ ProN W6" charset="0"/>
                <a:cs typeface="ヒラギノ角ゴ ProN W6" charset="0"/>
                <a:sym typeface="Gotham-Medium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313032"/>
                </a:solidFill>
                <a:latin typeface="Arial" charset="0"/>
                <a:ea typeface="ヒラギノ角ゴ ProN W6" charset="0"/>
                <a:cs typeface="ヒラギノ角ゴ ProN W6" charset="0"/>
                <a:sym typeface="Gotham-Medium" charset="0"/>
              </a:defRPr>
            </a:lvl5pPr>
            <a:lvl6pPr marL="358170" algn="r" rtl="0" fontAlgn="base">
              <a:spcBef>
                <a:spcPct val="0"/>
              </a:spcBef>
              <a:spcAft>
                <a:spcPct val="0"/>
              </a:spcAft>
              <a:defRPr sz="3100">
                <a:solidFill>
                  <a:srgbClr val="313032"/>
                </a:solidFill>
                <a:latin typeface="Gotham-Medium" charset="0"/>
                <a:ea typeface="ヒラギノ角ゴ ProN W6" charset="0"/>
                <a:cs typeface="ヒラギノ角ゴ ProN W6" charset="0"/>
                <a:sym typeface="Gotham-Medium" charset="0"/>
              </a:defRPr>
            </a:lvl6pPr>
            <a:lvl7pPr marL="716341" algn="r" rtl="0" fontAlgn="base">
              <a:spcBef>
                <a:spcPct val="0"/>
              </a:spcBef>
              <a:spcAft>
                <a:spcPct val="0"/>
              </a:spcAft>
              <a:defRPr sz="3100">
                <a:solidFill>
                  <a:srgbClr val="313032"/>
                </a:solidFill>
                <a:latin typeface="Gotham-Medium" charset="0"/>
                <a:ea typeface="ヒラギノ角ゴ ProN W6" charset="0"/>
                <a:cs typeface="ヒラギノ角ゴ ProN W6" charset="0"/>
                <a:sym typeface="Gotham-Medium" charset="0"/>
              </a:defRPr>
            </a:lvl7pPr>
            <a:lvl8pPr marL="1074511" algn="r" rtl="0" fontAlgn="base">
              <a:spcBef>
                <a:spcPct val="0"/>
              </a:spcBef>
              <a:spcAft>
                <a:spcPct val="0"/>
              </a:spcAft>
              <a:defRPr sz="3100">
                <a:solidFill>
                  <a:srgbClr val="313032"/>
                </a:solidFill>
                <a:latin typeface="Gotham-Medium" charset="0"/>
                <a:ea typeface="ヒラギノ角ゴ ProN W6" charset="0"/>
                <a:cs typeface="ヒラギノ角ゴ ProN W6" charset="0"/>
                <a:sym typeface="Gotham-Medium" charset="0"/>
              </a:defRPr>
            </a:lvl8pPr>
            <a:lvl9pPr marL="1432682" algn="r" rtl="0" fontAlgn="base">
              <a:spcBef>
                <a:spcPct val="0"/>
              </a:spcBef>
              <a:spcAft>
                <a:spcPct val="0"/>
              </a:spcAft>
              <a:defRPr sz="3100">
                <a:solidFill>
                  <a:srgbClr val="313032"/>
                </a:solidFill>
                <a:latin typeface="Gotham-Medium" charset="0"/>
                <a:ea typeface="ヒラギノ角ゴ ProN W6" charset="0"/>
                <a:cs typeface="ヒラギノ角ゴ ProN W6" charset="0"/>
                <a:sym typeface="Gotham-Medium" charset="0"/>
              </a:defRPr>
            </a:lvl9pPr>
          </a:lstStyle>
          <a:p>
            <a:pPr algn="l" defTabSz="806810">
              <a:defRPr/>
            </a:pP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ea typeface="ヒラギノ角ゴ ProN W3" charset="0"/>
                <a:cs typeface="Arial"/>
              </a:rPr>
              <a:t>To Support E-Commerce….</a:t>
            </a:r>
            <a:endParaRPr lang="en-US" sz="2800" i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ea typeface="ヒラギノ角ゴ ProN W3" charset="0"/>
              <a:cs typeface="Arial"/>
            </a:endParaRPr>
          </a:p>
          <a:p>
            <a:pPr algn="l" defTabSz="806810">
              <a:defRPr/>
            </a:pP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ea typeface="ヒラギノ角ゴ ProN W3" charset="0"/>
              <a:cs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28DFE99-30EB-40A2-8F5E-C7BAFC24032A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8538" y="1714500"/>
            <a:ext cx="3343275" cy="3429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3760112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C173EDA-8AEB-40C7-B3D4-B2851786EB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AE36054-0EEC-464C-B10F-AFAA2B047916}"/>
              </a:ext>
            </a:extLst>
          </p:cNvPr>
          <p:cNvSpPr txBox="1"/>
          <p:nvPr/>
        </p:nvSpPr>
        <p:spPr>
          <a:xfrm>
            <a:off x="259052" y="0"/>
            <a:ext cx="969231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defTabSz="806810">
              <a:defRPr/>
            </a:pP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ea typeface="ヒラギノ角ゴ ProN W3" charset="0"/>
                <a:cs typeface="Arial"/>
              </a:rPr>
              <a:t>To Support E-Commerce….</a:t>
            </a:r>
            <a:endParaRPr lang="en-US" sz="2800" i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ea typeface="ヒラギノ角ゴ ProN W3" charset="0"/>
              <a:cs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2813E40-0027-43ED-ABC0-0BB1FC25D60E}"/>
              </a:ext>
            </a:extLst>
          </p:cNvPr>
          <p:cNvSpPr txBox="1"/>
          <p:nvPr/>
        </p:nvSpPr>
        <p:spPr>
          <a:xfrm>
            <a:off x="-179462" y="6175215"/>
            <a:ext cx="12622139" cy="102889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3DCC70D-EA56-4B53-832D-694D49C3DB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6920" y="556506"/>
            <a:ext cx="9778160" cy="6532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33404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K_PPT-TEMPLATE-WIDE_PT_0221">
  <a:themeElements>
    <a:clrScheme name="Newcastle Theme">
      <a:dk1>
        <a:srgbClr val="42423B"/>
      </a:dk1>
      <a:lt1>
        <a:srgbClr val="FFFFFF"/>
      </a:lt1>
      <a:dk2>
        <a:srgbClr val="000000"/>
      </a:dk2>
      <a:lt2>
        <a:srgbClr val="DADAD2"/>
      </a:lt2>
      <a:accent1>
        <a:srgbClr val="5EA9B2"/>
      </a:accent1>
      <a:accent2>
        <a:srgbClr val="49A842"/>
      </a:accent2>
      <a:accent3>
        <a:srgbClr val="FFFFFF"/>
      </a:accent3>
      <a:accent4>
        <a:srgbClr val="F79415"/>
      </a:accent4>
      <a:accent5>
        <a:srgbClr val="E2BA53"/>
      </a:accent5>
      <a:accent6>
        <a:srgbClr val="2D2D8A"/>
      </a:accent6>
      <a:hlink>
        <a:srgbClr val="49A90E"/>
      </a:hlink>
      <a:folHlink>
        <a:srgbClr val="99CC0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Subtitl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797095AE8801244B8EDF2A4D896E741" ma:contentTypeVersion="13" ma:contentTypeDescription="Create a new document." ma:contentTypeScope="" ma:versionID="fd1433091e6e40c27e9243d887afe78b">
  <xsd:schema xmlns:xsd="http://www.w3.org/2001/XMLSchema" xmlns:xs="http://www.w3.org/2001/XMLSchema" xmlns:p="http://schemas.microsoft.com/office/2006/metadata/properties" xmlns:ns3="8c4f4001-5f37-456e-ad83-c051d045b420" xmlns:ns4="e5154c47-26ab-462c-8ec6-762d2c773fd9" targetNamespace="http://schemas.microsoft.com/office/2006/metadata/properties" ma:root="true" ma:fieldsID="7931ec9f67aced7bfffa8c0fba0183df" ns3:_="" ns4:_="">
    <xsd:import namespace="8c4f4001-5f37-456e-ad83-c051d045b420"/>
    <xsd:import namespace="e5154c47-26ab-462c-8ec6-762d2c773fd9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c4f4001-5f37-456e-ad83-c051d045b42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5154c47-26ab-462c-8ec6-762d2c773fd9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5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8E97DD5-4060-4391-A7C5-57B9A3D779E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c4f4001-5f37-456e-ad83-c051d045b420"/>
    <ds:schemaRef ds:uri="e5154c47-26ab-462c-8ec6-762d2c773fd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548AABB-687B-423D-8741-3CF0D882F45D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8c4f4001-5f37-456e-ad83-c051d045b420"/>
    <ds:schemaRef ds:uri="http://purl.org/dc/elements/1.1/"/>
    <ds:schemaRef ds:uri="http://schemas.microsoft.com/office/2006/metadata/properties"/>
    <ds:schemaRef ds:uri="http://schemas.microsoft.com/office/infopath/2007/PartnerControls"/>
    <ds:schemaRef ds:uri="e5154c47-26ab-462c-8ec6-762d2c773fd9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9437DE0A-A061-485D-BAE3-2A719D802A1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MK_PPT-TEMPLATE-WIDE_PT_0221.thmx</Template>
  <TotalTime>13316</TotalTime>
  <Words>631</Words>
  <Application>Microsoft Office PowerPoint</Application>
  <PresentationFormat>Widescreen</PresentationFormat>
  <Paragraphs>209</Paragraphs>
  <Slides>21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Arial</vt:lpstr>
      <vt:lpstr>Calibri</vt:lpstr>
      <vt:lpstr>FranklinGothic URW Book</vt:lpstr>
      <vt:lpstr>Gill Sans</vt:lpstr>
      <vt:lpstr>Gotham-Medium</vt:lpstr>
      <vt:lpstr>Wingdings</vt:lpstr>
      <vt:lpstr>MK_PPT-TEMPLATE-WIDE_PT_0221</vt:lpstr>
      <vt:lpstr>Mobile Power 101: Opening the Window of Opportunity</vt:lpstr>
      <vt:lpstr>PowerPoint Presentation</vt:lpstr>
      <vt:lpstr>POLL Question 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Kevin Ledversis</dc:creator>
  <cp:lastModifiedBy>Christine Wheeler</cp:lastModifiedBy>
  <cp:revision>113</cp:revision>
  <dcterms:created xsi:type="dcterms:W3CDTF">2021-01-27T12:41:51Z</dcterms:created>
  <dcterms:modified xsi:type="dcterms:W3CDTF">2021-05-26T15:26:02Z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0x0101007797095AE8801244B8EDF2A4D896E741</vt:lpwstr>
  </property>
</Properties>
</file>