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509" r:id="rId5"/>
    <p:sldId id="510" r:id="rId6"/>
    <p:sldId id="375" r:id="rId7"/>
    <p:sldId id="373" r:id="rId8"/>
    <p:sldId id="378" r:id="rId9"/>
    <p:sldId id="380" r:id="rId10"/>
    <p:sldId id="374" r:id="rId11"/>
    <p:sldId id="257" r:id="rId12"/>
    <p:sldId id="258" r:id="rId13"/>
    <p:sldId id="260" r:id="rId14"/>
    <p:sldId id="262" r:id="rId15"/>
    <p:sldId id="263" r:id="rId16"/>
    <p:sldId id="381" r:id="rId17"/>
    <p:sldId id="382" r:id="rId18"/>
    <p:sldId id="383" r:id="rId19"/>
    <p:sldId id="259" r:id="rId20"/>
    <p:sldId id="384" r:id="rId21"/>
    <p:sldId id="529" r:id="rId22"/>
    <p:sldId id="527" r:id="rId23"/>
  </p:sldIdLst>
  <p:sldSz cx="9144000" cy="5715000" type="screen16x1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296291" indent="82009" algn="l" rtl="0" eaLnBrk="0" fontAlgn="base" hangingPunct="0">
      <a:spcBef>
        <a:spcPct val="0"/>
      </a:spcBef>
      <a:spcAft>
        <a:spcPct val="0"/>
      </a:spcAft>
      <a:defRPr sz="2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595228" indent="164018" algn="l" rtl="0" eaLnBrk="0" fontAlgn="base" hangingPunct="0">
      <a:spcBef>
        <a:spcPct val="0"/>
      </a:spcBef>
      <a:spcAft>
        <a:spcPct val="0"/>
      </a:spcAft>
      <a:defRPr sz="2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892842" indent="247351" algn="l" rtl="0" eaLnBrk="0" fontAlgn="base" hangingPunct="0">
      <a:spcBef>
        <a:spcPct val="0"/>
      </a:spcBef>
      <a:spcAft>
        <a:spcPct val="0"/>
      </a:spcAft>
      <a:defRPr sz="2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191779" indent="329360" algn="l" rtl="0" eaLnBrk="0" fontAlgn="base" hangingPunct="0">
      <a:spcBef>
        <a:spcPct val="0"/>
      </a:spcBef>
      <a:spcAft>
        <a:spcPct val="0"/>
      </a:spcAft>
      <a:defRPr sz="2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1904729" algn="l" defTabSz="380946" rtl="0" eaLnBrk="1" latinLnBrk="0" hangingPunct="1">
      <a:defRPr sz="2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285674" algn="l" defTabSz="380946" rtl="0" eaLnBrk="1" latinLnBrk="0" hangingPunct="1">
      <a:defRPr sz="2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2666620" algn="l" defTabSz="380946" rtl="0" eaLnBrk="1" latinLnBrk="0" hangingPunct="1">
      <a:defRPr sz="2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047566" algn="l" defTabSz="380946" rtl="0" eaLnBrk="1" latinLnBrk="0" hangingPunct="1">
      <a:defRPr sz="2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  <p15:guide id="3" orient="horz" pos="180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BD3B"/>
    <a:srgbClr val="E0E1E3"/>
    <a:srgbClr val="D2D2D2"/>
    <a:srgbClr val="E0E1E2"/>
    <a:srgbClr val="4EA842"/>
    <a:srgbClr val="FF6D22"/>
    <a:srgbClr val="3A788D"/>
    <a:srgbClr val="313132"/>
    <a:srgbClr val="4A99B2"/>
    <a:srgbClr val="6A3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35" autoAdjust="0"/>
  </p:normalViewPr>
  <p:slideViewPr>
    <p:cSldViewPr>
      <p:cViewPr varScale="1">
        <p:scale>
          <a:sx n="136" d="100"/>
          <a:sy n="136" d="100"/>
        </p:scale>
        <p:origin x="930" y="204"/>
      </p:cViewPr>
      <p:guideLst>
        <p:guide orient="horz" pos="2448"/>
        <p:guide pos="3168"/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1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33" d="100"/>
          <a:sy n="133" d="100"/>
        </p:scale>
        <p:origin x="-5472" y="-10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3778" tIns="46889" rIns="93778" bIns="46889" rtlCol="0"/>
          <a:lstStyle>
            <a:lvl1pPr algn="l" eaLnBrk="1" hangingPunct="1">
              <a:defRPr sz="120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wrap="square" lIns="93778" tIns="46889" rIns="93778" bIns="468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D7A21C6-6859-A44B-9D44-03834DF7EC03}" type="datetimeFigureOut">
              <a:rPr lang="en-US"/>
              <a:pPr>
                <a:defRPr/>
              </a:pPr>
              <a:t>2/24/2022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8600"/>
            <a:ext cx="3170238" cy="481013"/>
          </a:xfrm>
          <a:prstGeom prst="rect">
            <a:avLst/>
          </a:prstGeom>
        </p:spPr>
        <p:txBody>
          <a:bodyPr vert="horz" lIns="93778" tIns="46889" rIns="93778" bIns="46889" rtlCol="0" anchor="b"/>
          <a:lstStyle>
            <a:lvl1pPr algn="l" eaLnBrk="1" hangingPunct="1">
              <a:defRPr sz="120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18600"/>
            <a:ext cx="3170238" cy="481013"/>
          </a:xfrm>
          <a:prstGeom prst="rect">
            <a:avLst/>
          </a:prstGeom>
        </p:spPr>
        <p:txBody>
          <a:bodyPr vert="horz" wrap="square" lIns="93778" tIns="46889" rIns="93778" bIns="468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D7D30F0-69D2-9C40-BAFD-D647710880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81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3778" tIns="46889" rIns="93778" bIns="46889" rtlCol="0"/>
          <a:lstStyle>
            <a:lvl1pPr algn="l" eaLnBrk="1" hangingPunct="1">
              <a:defRPr sz="120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wrap="square" lIns="93778" tIns="46889" rIns="93778" bIns="468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9F9ECE5-D54D-EA4A-8511-329F6EF43F7C}" type="datetimeFigureOut">
              <a:rPr lang="en-US"/>
              <a:pPr>
                <a:defRPr/>
              </a:pPr>
              <a:t>2/24/2022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720725"/>
            <a:ext cx="575627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78" tIns="46889" rIns="93778" bIns="468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59300"/>
            <a:ext cx="5851525" cy="4321175"/>
          </a:xfrm>
          <a:prstGeom prst="rect">
            <a:avLst/>
          </a:prstGeom>
        </p:spPr>
        <p:txBody>
          <a:bodyPr vert="horz" lIns="93778" tIns="46889" rIns="93778" bIns="468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8600"/>
            <a:ext cx="3170238" cy="481013"/>
          </a:xfrm>
          <a:prstGeom prst="rect">
            <a:avLst/>
          </a:prstGeom>
        </p:spPr>
        <p:txBody>
          <a:bodyPr vert="horz" lIns="93778" tIns="46889" rIns="93778" bIns="46889" rtlCol="0" anchor="b"/>
          <a:lstStyle>
            <a:lvl1pPr algn="l" eaLnBrk="1" hangingPunct="1">
              <a:defRPr sz="120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18600"/>
            <a:ext cx="3170238" cy="481013"/>
          </a:xfrm>
          <a:prstGeom prst="rect">
            <a:avLst/>
          </a:prstGeom>
        </p:spPr>
        <p:txBody>
          <a:bodyPr vert="horz" wrap="square" lIns="93778" tIns="46889" rIns="93778" bIns="468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E94DBFD-AE54-BF4D-9496-E2FBE58ABC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768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595228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296291" algn="l" defTabSz="595228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595228" algn="l" defTabSz="595228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892842" algn="l" defTabSz="595228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191779" algn="l" defTabSz="595228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1491816" algn="l" defTabSz="596726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6pPr>
    <a:lvl7pPr marL="1790178" algn="l" defTabSz="596726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7pPr>
    <a:lvl8pPr marL="2088542" algn="l" defTabSz="596726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8pPr>
    <a:lvl9pPr marL="2386905" algn="l" defTabSz="596726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94DBFD-AE54-BF4D-9496-E2FBE58ABC9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4298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94DBFD-AE54-BF4D-9496-E2FBE58ABC9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349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C907D0-92CD-4BF9-88BC-29868956D6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5260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C907D0-92CD-4BF9-88BC-29868956D6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1767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C907D0-92CD-4BF9-88BC-29868956D6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0968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C907D0-92CD-4BF9-88BC-29868956D6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5260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C907D0-92CD-4BF9-88BC-29868956D6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1767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C907D0-92CD-4BF9-88BC-29868956D6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1779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C907D0-92CD-4BF9-88BC-29868956D6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0968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94DBFD-AE54-BF4D-9496-E2FBE58ABC9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839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39993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818" y="616323"/>
            <a:ext cx="8728364" cy="4314265"/>
          </a:xfrm>
          <a:prstGeom prst="rect">
            <a:avLst/>
          </a:prstGeom>
        </p:spPr>
        <p:txBody>
          <a:bodyPr lIns="76189" tIns="38094" rIns="76189" bIns="38094"/>
          <a:lstStyle>
            <a:lvl1pPr marL="223541" indent="-223541" algn="l">
              <a:buClr>
                <a:srgbClr val="4EA842"/>
              </a:buClr>
              <a:buFont typeface="Arial"/>
              <a:buChar char="•"/>
              <a:defRPr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buClr>
                <a:srgbClr val="4EA842"/>
              </a:buClr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buClr>
                <a:srgbClr val="4EA84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44543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BBD76-008C-4BD4-A130-DBF425F9B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38" tIns="45719" rIns="91438" bIns="4571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E79E4-7A08-44DC-AFB5-9A61935782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38" tIns="45719" rIns="91438" bIns="4571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AC50AF-B38A-4D9F-A6C3-BDACA6A8F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91438" tIns="45719" rIns="91438" bIns="45719"/>
          <a:lstStyle/>
          <a:p>
            <a:fld id="{D0E4751A-CF56-4BA7-8508-85EE85CED8C1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A2BA25-2D0E-4BC3-A107-C2217A31D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96310B-8BE1-4FB3-8D00-15AC8BCA8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91438" tIns="45719" rIns="91438" bIns="45719"/>
          <a:lstStyle/>
          <a:p>
            <a:fld id="{FE072EDC-7763-48A6-939C-6C1420A5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91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4295EF-90DC-4691-B64C-B46B9E74A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9948-DD16-4FBA-B005-A310F07A4B63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2F52D0-64C9-47A0-A9ED-E9FBF81BA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95B9FD-048C-4D9D-BD9B-2AF3D3816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0A18-F946-4100-9BCC-4853CAF02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37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9144000" cy="448235"/>
          </a:xfrm>
          <a:prstGeom prst="rect">
            <a:avLst/>
          </a:prstGeom>
          <a:solidFill>
            <a:srgbClr val="4EA84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189" tIns="38094" rIns="76189" bIns="38094" numCol="1" spcCol="0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6189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5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696200" y="-116287"/>
            <a:ext cx="1032165" cy="564522"/>
          </a:xfrm>
          <a:prstGeom prst="rect">
            <a:avLst/>
          </a:prstGeom>
        </p:spPr>
      </p:pic>
      <p:pic>
        <p:nvPicPr>
          <p:cNvPr id="11" name="Picture 10" descr="2020-Logo-Tagline-Align-Bottom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202863"/>
            <a:ext cx="4038600" cy="8550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</p:sldLayoutIdLst>
  <p:transition/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600">
          <a:solidFill>
            <a:srgbClr val="313032"/>
          </a:solidFill>
          <a:latin typeface="Arial"/>
          <a:ea typeface="+mj-ea"/>
          <a:cs typeface="+mj-cs"/>
          <a:sym typeface="Gotham-Medium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600">
          <a:solidFill>
            <a:srgbClr val="313032"/>
          </a:solidFill>
          <a:latin typeface="Arial" charset="0"/>
          <a:ea typeface="ヒラギノ角ゴ ProN W6" charset="0"/>
          <a:cs typeface="ヒラギノ角ゴ ProN W6" charset="0"/>
          <a:sym typeface="Gotham-Medium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600">
          <a:solidFill>
            <a:srgbClr val="313032"/>
          </a:solidFill>
          <a:latin typeface="Arial" charset="0"/>
          <a:ea typeface="ヒラギノ角ゴ ProN W6" charset="0"/>
          <a:cs typeface="ヒラギノ角ゴ ProN W6" charset="0"/>
          <a:sym typeface="Gotham-Medium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600">
          <a:solidFill>
            <a:srgbClr val="313032"/>
          </a:solidFill>
          <a:latin typeface="Arial" charset="0"/>
          <a:ea typeface="ヒラギノ角ゴ ProN W6" charset="0"/>
          <a:cs typeface="ヒラギノ角ゴ ProN W6" charset="0"/>
          <a:sym typeface="Gotham-Medium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600">
          <a:solidFill>
            <a:srgbClr val="313032"/>
          </a:solidFill>
          <a:latin typeface="Arial" charset="0"/>
          <a:ea typeface="ヒラギノ角ゴ ProN W6" charset="0"/>
          <a:cs typeface="ヒラギノ角ゴ ProN W6" charset="0"/>
          <a:sym typeface="Gotham-Medium" charset="0"/>
        </a:defRPr>
      </a:lvl5pPr>
      <a:lvl6pPr marL="298433" algn="r" rtl="0" fontAlgn="base">
        <a:spcBef>
          <a:spcPct val="0"/>
        </a:spcBef>
        <a:spcAft>
          <a:spcPct val="0"/>
        </a:spcAft>
        <a:defRPr sz="2600">
          <a:solidFill>
            <a:srgbClr val="313032"/>
          </a:solidFill>
          <a:latin typeface="Gotham-Medium" charset="0"/>
          <a:ea typeface="ヒラギノ角ゴ ProN W6" charset="0"/>
          <a:cs typeface="ヒラギノ角ゴ ProN W6" charset="0"/>
          <a:sym typeface="Gotham-Medium" charset="0"/>
        </a:defRPr>
      </a:lvl6pPr>
      <a:lvl7pPr marL="596865" algn="r" rtl="0" fontAlgn="base">
        <a:spcBef>
          <a:spcPct val="0"/>
        </a:spcBef>
        <a:spcAft>
          <a:spcPct val="0"/>
        </a:spcAft>
        <a:defRPr sz="2600">
          <a:solidFill>
            <a:srgbClr val="313032"/>
          </a:solidFill>
          <a:latin typeface="Gotham-Medium" charset="0"/>
          <a:ea typeface="ヒラギノ角ゴ ProN W6" charset="0"/>
          <a:cs typeface="ヒラギノ角ゴ ProN W6" charset="0"/>
          <a:sym typeface="Gotham-Medium" charset="0"/>
        </a:defRPr>
      </a:lvl7pPr>
      <a:lvl8pPr marL="895298" algn="r" rtl="0" fontAlgn="base">
        <a:spcBef>
          <a:spcPct val="0"/>
        </a:spcBef>
        <a:spcAft>
          <a:spcPct val="0"/>
        </a:spcAft>
        <a:defRPr sz="2600">
          <a:solidFill>
            <a:srgbClr val="313032"/>
          </a:solidFill>
          <a:latin typeface="Gotham-Medium" charset="0"/>
          <a:ea typeface="ヒラギノ角ゴ ProN W6" charset="0"/>
          <a:cs typeface="ヒラギノ角ゴ ProN W6" charset="0"/>
          <a:sym typeface="Gotham-Medium" charset="0"/>
        </a:defRPr>
      </a:lvl8pPr>
      <a:lvl9pPr marL="1193732" algn="r" rtl="0" fontAlgn="base">
        <a:spcBef>
          <a:spcPct val="0"/>
        </a:spcBef>
        <a:spcAft>
          <a:spcPct val="0"/>
        </a:spcAft>
        <a:defRPr sz="2600">
          <a:solidFill>
            <a:srgbClr val="313032"/>
          </a:solidFill>
          <a:latin typeface="Gotham-Medium" charset="0"/>
          <a:ea typeface="ヒラギノ角ゴ ProN W6" charset="0"/>
          <a:cs typeface="ヒラギノ角ゴ ProN W6" charset="0"/>
          <a:sym typeface="Gotham-Medium" charset="0"/>
        </a:defRPr>
      </a:lvl9pPr>
    </p:titleStyle>
    <p:bodyStyle>
      <a:lvl1pPr marL="223541" indent="-223541" algn="r" rtl="0" eaLnBrk="0" fontAlgn="base" hangingPunct="0">
        <a:spcBef>
          <a:spcPct val="0"/>
        </a:spcBef>
        <a:spcAft>
          <a:spcPct val="0"/>
        </a:spcAft>
        <a:buChar char="•"/>
        <a:defRPr sz="2000">
          <a:solidFill>
            <a:srgbClr val="313032"/>
          </a:solidFill>
          <a:latin typeface="Arial"/>
          <a:ea typeface="+mn-ea"/>
          <a:cs typeface="+mn-cs"/>
          <a:sym typeface="Gotham-Book" charset="0"/>
        </a:defRPr>
      </a:lvl1pPr>
      <a:lvl2pPr marL="484118" indent="-186505" algn="r" rtl="0" eaLnBrk="0" fontAlgn="base" hangingPunct="0">
        <a:spcBef>
          <a:spcPct val="0"/>
        </a:spcBef>
        <a:spcAft>
          <a:spcPct val="0"/>
        </a:spcAft>
        <a:buChar char="–"/>
        <a:defRPr sz="2000">
          <a:solidFill>
            <a:srgbClr val="313032"/>
          </a:solidFill>
          <a:latin typeface="Arial"/>
          <a:ea typeface="+mn-ea"/>
          <a:cs typeface="+mn-cs"/>
          <a:sym typeface="Gotham-Book" charset="0"/>
        </a:defRPr>
      </a:lvl2pPr>
      <a:lvl3pPr marL="746018" indent="-148145" algn="r" rtl="0" eaLnBrk="0" fontAlgn="base" hangingPunct="0">
        <a:spcBef>
          <a:spcPct val="0"/>
        </a:spcBef>
        <a:spcAft>
          <a:spcPct val="0"/>
        </a:spcAft>
        <a:buChar char="•"/>
        <a:defRPr sz="2000">
          <a:solidFill>
            <a:schemeClr val="tx1"/>
          </a:solidFill>
          <a:latin typeface="Arial"/>
          <a:ea typeface="+mn-ea"/>
          <a:cs typeface="+mn-cs"/>
          <a:sym typeface="Gotham-Book" charset="0"/>
        </a:defRPr>
      </a:lvl3pPr>
      <a:lvl4pPr marL="1043632" indent="-148145" algn="r" rtl="0" eaLnBrk="0" fontAlgn="base" hangingPunct="0"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+mn-ea"/>
          <a:cs typeface="+mn-cs"/>
          <a:sym typeface="Gotham-Book" charset="0"/>
        </a:defRPr>
      </a:lvl4pPr>
      <a:lvl5pPr marL="1342570" indent="-148145" algn="r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+mn-ea"/>
          <a:cs typeface="+mn-cs"/>
          <a:sym typeface="Gotham-Book" charset="0"/>
        </a:defRPr>
      </a:lvl5pPr>
      <a:lvl6pPr marL="298433" algn="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Gotham-Book" charset="0"/>
        </a:defRPr>
      </a:lvl6pPr>
      <a:lvl7pPr marL="596865" algn="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Gotham-Book" charset="0"/>
        </a:defRPr>
      </a:lvl7pPr>
      <a:lvl8pPr marL="895298" algn="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Gotham-Book" charset="0"/>
        </a:defRPr>
      </a:lvl8pPr>
      <a:lvl9pPr marL="1193732" algn="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Gotham-Book" charset="0"/>
        </a:defRPr>
      </a:lvl9pPr>
    </p:bodyStyle>
    <p:otherStyle>
      <a:defPPr>
        <a:defRPr lang="en-US"/>
      </a:defPPr>
      <a:lvl1pPr marL="0" algn="l" defTabSz="59686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98433" algn="l" defTabSz="59686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96865" algn="l" defTabSz="59686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95298" algn="l" defTabSz="59686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93732" algn="l" defTabSz="59686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492164" algn="l" defTabSz="59686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90598" algn="l" defTabSz="59686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89030" algn="l" defTabSz="59686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387464" algn="l" defTabSz="59686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pn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eb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mailto:phoskins@newcastlesys.com" TargetMode="External"/><Relationship Id="rId3" Type="http://schemas.openxmlformats.org/officeDocument/2006/relationships/hyperlink" Target="mailto:kledversis@newcastlesys.com" TargetMode="External"/><Relationship Id="rId7" Type="http://schemas.openxmlformats.org/officeDocument/2006/relationships/hyperlink" Target="mailto:darnold@newcastlesys.co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hyperlink" Target="https://www.newcastlesys.com/reseller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A close up of a device&#10;&#10;Description automatically generated">
            <a:extLst>
              <a:ext uri="{FF2B5EF4-FFF2-40B4-BE49-F238E27FC236}">
                <a16:creationId xmlns:a16="http://schemas.microsoft.com/office/drawing/2014/main" id="{F0548ACF-76CB-45FE-B451-D83F9821564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157" y="1409700"/>
            <a:ext cx="3585350" cy="358535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024304" y="285751"/>
            <a:ext cx="6858000" cy="401311"/>
          </a:xfrm>
          <a:prstGeom prst="rect">
            <a:avLst/>
          </a:prstGeom>
        </p:spPr>
        <p:txBody>
          <a:bodyPr lIns="68579" tIns="34289" rIns="68579" bIns="34289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/>
                <a:ea typeface="+mj-ea"/>
                <a:cs typeface="+mj-cs"/>
                <a:sym typeface="Gotham-Medium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 charset="0"/>
                <a:ea typeface="ヒラギノ角ゴ ProN W6" charset="0"/>
                <a:cs typeface="ヒラギノ角ゴ ProN W6" charset="0"/>
                <a:sym typeface="Gotham-Medium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 charset="0"/>
                <a:ea typeface="ヒラギノ角ゴ ProN W6" charset="0"/>
                <a:cs typeface="ヒラギノ角ゴ ProN W6" charset="0"/>
                <a:sym typeface="Gotham-Medium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 charset="0"/>
                <a:ea typeface="ヒラギノ角ゴ ProN W6" charset="0"/>
                <a:cs typeface="ヒラギノ角ゴ ProN W6" charset="0"/>
                <a:sym typeface="Gotham-Medium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 charset="0"/>
                <a:ea typeface="ヒラギノ角ゴ ProN W6" charset="0"/>
                <a:cs typeface="ヒラギノ角ゴ ProN W6" charset="0"/>
                <a:sym typeface="Gotham-Medium" charset="0"/>
              </a:defRPr>
            </a:lvl5pPr>
            <a:lvl6pPr marL="358170" algn="r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Gotham-Medium" charset="0"/>
                <a:ea typeface="ヒラギノ角ゴ ProN W6" charset="0"/>
                <a:cs typeface="ヒラギノ角ゴ ProN W6" charset="0"/>
                <a:sym typeface="Gotham-Medium" charset="0"/>
              </a:defRPr>
            </a:lvl6pPr>
            <a:lvl7pPr marL="716341" algn="r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Gotham-Medium" charset="0"/>
                <a:ea typeface="ヒラギノ角ゴ ProN W6" charset="0"/>
                <a:cs typeface="ヒラギノ角ゴ ProN W6" charset="0"/>
                <a:sym typeface="Gotham-Medium" charset="0"/>
              </a:defRPr>
            </a:lvl7pPr>
            <a:lvl8pPr marL="1074511" algn="r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Gotham-Medium" charset="0"/>
                <a:ea typeface="ヒラギノ角ゴ ProN W6" charset="0"/>
                <a:cs typeface="ヒラギノ角ゴ ProN W6" charset="0"/>
                <a:sym typeface="Gotham-Medium" charset="0"/>
              </a:defRPr>
            </a:lvl8pPr>
            <a:lvl9pPr marL="1432682" algn="r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Gotham-Medium" charset="0"/>
                <a:ea typeface="ヒラギノ角ゴ ProN W6" charset="0"/>
                <a:cs typeface="ヒラギノ角ゴ ProN W6" charset="0"/>
                <a:sym typeface="Gotham-Medium" charset="0"/>
              </a:defRPr>
            </a:lvl9pPr>
          </a:lstStyle>
          <a:p>
            <a:pPr algn="ctr" defTabSz="605108">
              <a:defRPr/>
            </a:pPr>
            <a:endParaRPr lang="en-US" sz="2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ヒラギノ角ゴ ProN W3" charset="0"/>
              <a:cs typeface="Arial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C7FB8B7-892D-421C-A584-D8B38D50C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712" y="902971"/>
            <a:ext cx="8607105" cy="647420"/>
          </a:xfrm>
        </p:spPr>
        <p:txBody>
          <a:bodyPr/>
          <a:lstStyle/>
          <a:p>
            <a:pPr algn="l"/>
            <a:r>
              <a:rPr lang="en-US" sz="2520" b="1" dirty="0">
                <a:solidFill>
                  <a:schemeClr val="tx1"/>
                </a:solidFill>
              </a:rPr>
              <a:t>Mobile Power 101: Break Through to 2022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54282DD-E467-4E37-A709-A68C09AE1938}"/>
              </a:ext>
            </a:extLst>
          </p:cNvPr>
          <p:cNvSpPr txBox="1"/>
          <p:nvPr/>
        </p:nvSpPr>
        <p:spPr>
          <a:xfrm>
            <a:off x="71605" y="3519393"/>
            <a:ext cx="2057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/>
              </a:rPr>
              <a:t>Kevin Ledversis </a:t>
            </a:r>
          </a:p>
          <a:p>
            <a:pPr algn="ctr"/>
            <a:r>
              <a:rPr lang="en-US" sz="1200" dirty="0">
                <a:latin typeface="Arial"/>
              </a:rPr>
              <a:t>Director of Sales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488519E5-96A0-41F3-B95A-B7BAE87CEC42}"/>
              </a:ext>
            </a:extLst>
          </p:cNvPr>
          <p:cNvSpPr txBox="1">
            <a:spLocks/>
          </p:cNvSpPr>
          <p:nvPr/>
        </p:nvSpPr>
        <p:spPr>
          <a:xfrm>
            <a:off x="5428350" y="5147080"/>
            <a:ext cx="3585350" cy="294323"/>
          </a:xfrm>
          <a:prstGeom prst="rect">
            <a:avLst/>
          </a:prstGeom>
        </p:spPr>
        <p:txBody>
          <a:bodyPr/>
          <a:lstStyle>
            <a:lvl1pPr marL="268243" indent="-268243" algn="r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rgbClr val="313032"/>
                </a:solidFill>
                <a:latin typeface="Arial"/>
                <a:ea typeface="+mn-ea"/>
                <a:cs typeface="+mn-cs"/>
                <a:sym typeface="Gotham-Book" charset="0"/>
              </a:defRPr>
            </a:lvl1pPr>
            <a:lvl2pPr marL="580928" indent="-223801" algn="r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rgbClr val="313032"/>
                </a:solidFill>
                <a:latin typeface="Arial"/>
                <a:ea typeface="+mn-ea"/>
                <a:cs typeface="+mn-cs"/>
                <a:sym typeface="Gotham-Book" charset="0"/>
              </a:defRPr>
            </a:lvl2pPr>
            <a:lvl3pPr marL="895200" indent="-177770" algn="r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+mn-ea"/>
                <a:cs typeface="+mn-cs"/>
                <a:sym typeface="Gotham-Book" charset="0"/>
              </a:defRPr>
            </a:lvl3pPr>
            <a:lvl4pPr marL="1252327" indent="-177770" algn="r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/>
                <a:ea typeface="+mn-ea"/>
                <a:cs typeface="+mn-cs"/>
                <a:sym typeface="Gotham-Book" charset="0"/>
              </a:defRPr>
            </a:lvl4pPr>
            <a:lvl5pPr marL="1611044" indent="-177770" algn="r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/>
                <a:ea typeface="+mn-ea"/>
                <a:cs typeface="+mn-cs"/>
                <a:sym typeface="Gotham-Book" charset="0"/>
              </a:defRPr>
            </a:lvl5pPr>
            <a:lvl6pPr marL="358111" algn="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otham-Book" charset="0"/>
              </a:defRPr>
            </a:lvl6pPr>
            <a:lvl7pPr marL="716221" algn="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otham-Book" charset="0"/>
              </a:defRPr>
            </a:lvl7pPr>
            <a:lvl8pPr marL="1074332" algn="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otham-Book" charset="0"/>
              </a:defRPr>
            </a:lvl8pPr>
            <a:lvl9pPr marL="1432443" algn="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otham-Book" charset="0"/>
              </a:defRPr>
            </a:lvl9pPr>
          </a:lstStyle>
          <a:p>
            <a:pPr marL="0" indent="0" algn="ctr" defTabSz="685800">
              <a:buNone/>
            </a:pPr>
            <a:r>
              <a:rPr lang="en-US" sz="1800" b="1" kern="0" dirty="0"/>
              <a:t>February 24, 2022, 2pm EST</a:t>
            </a:r>
          </a:p>
        </p:txBody>
      </p:sp>
      <p:pic>
        <p:nvPicPr>
          <p:cNvPr id="3" name="Picture 2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B90C30D8-D846-4D33-BE3B-67B0B3A2356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370" y="2051786"/>
            <a:ext cx="1438610" cy="1438610"/>
          </a:xfrm>
          <a:prstGeom prst="rect">
            <a:avLst/>
          </a:prstGeom>
        </p:spPr>
      </p:pic>
      <p:pic>
        <p:nvPicPr>
          <p:cNvPr id="6" name="Picture 5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788E7738-A8CD-4E39-BAAE-8B7B4CA336B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51786"/>
            <a:ext cx="1438610" cy="1438610"/>
          </a:xfrm>
          <a:prstGeom prst="rect">
            <a:avLst/>
          </a:prstGeom>
        </p:spPr>
      </p:pic>
      <p:pic>
        <p:nvPicPr>
          <p:cNvPr id="8" name="Picture 7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78F9ACB8-1B67-41A0-BE55-FD37B26D60C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740" y="2051786"/>
            <a:ext cx="1438610" cy="143861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74AEA7F-4E73-41FD-BA89-079669DB114F}"/>
              </a:ext>
            </a:extLst>
          </p:cNvPr>
          <p:cNvSpPr txBox="1"/>
          <p:nvPr/>
        </p:nvSpPr>
        <p:spPr>
          <a:xfrm>
            <a:off x="1839004" y="3521462"/>
            <a:ext cx="2057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/>
              </a:rPr>
              <a:t>Drew Arnold </a:t>
            </a:r>
          </a:p>
          <a:p>
            <a:pPr algn="ctr"/>
            <a:r>
              <a:rPr lang="en-US" sz="1200" dirty="0">
                <a:latin typeface="Arial"/>
              </a:rPr>
              <a:t>Midwest Regional </a:t>
            </a:r>
          </a:p>
          <a:p>
            <a:pPr algn="ctr"/>
            <a:r>
              <a:rPr lang="en-US" sz="1200" dirty="0">
                <a:latin typeface="Arial"/>
              </a:rPr>
              <a:t>Sales Manager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716BF5-A47E-4398-93CD-A0FF049CE38C}"/>
              </a:ext>
            </a:extLst>
          </p:cNvPr>
          <p:cNvSpPr txBox="1"/>
          <p:nvPr/>
        </p:nvSpPr>
        <p:spPr>
          <a:xfrm>
            <a:off x="3690873" y="3530890"/>
            <a:ext cx="210492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/>
              </a:rPr>
              <a:t>Pat Hoskins </a:t>
            </a:r>
          </a:p>
          <a:p>
            <a:pPr algn="ctr"/>
            <a:r>
              <a:rPr lang="en-US" sz="1200" dirty="0">
                <a:latin typeface="Arial"/>
              </a:rPr>
              <a:t>Strategic Accounts </a:t>
            </a:r>
          </a:p>
          <a:p>
            <a:pPr algn="ctr"/>
            <a:r>
              <a:rPr lang="en-US" sz="1200" dirty="0">
                <a:latin typeface="Arial"/>
              </a:rPr>
              <a:t>Manager</a:t>
            </a:r>
          </a:p>
        </p:txBody>
      </p:sp>
    </p:spTree>
    <p:extLst>
      <p:ext uri="{BB962C8B-B14F-4D97-AF65-F5344CB8AC3E}">
        <p14:creationId xmlns:p14="http://schemas.microsoft.com/office/powerpoint/2010/main" val="1935428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9721D-7E44-4745-BC7E-DFFFDFE12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819" y="840442"/>
            <a:ext cx="3404062" cy="3678980"/>
          </a:xfrm>
        </p:spPr>
        <p:txBody>
          <a:bodyPr/>
          <a:lstStyle/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0B5DE2A-BF3E-214F-A774-096D73217CA5}"/>
              </a:ext>
            </a:extLst>
          </p:cNvPr>
          <p:cNvSpPr txBox="1">
            <a:spLocks/>
          </p:cNvSpPr>
          <p:nvPr/>
        </p:nvSpPr>
        <p:spPr>
          <a:xfrm>
            <a:off x="139703" y="-38100"/>
            <a:ext cx="9280128" cy="401311"/>
          </a:xfrm>
          <a:prstGeom prst="rect">
            <a:avLst/>
          </a:prstGeom>
        </p:spPr>
        <p:txBody>
          <a:bodyPr lIns="75930" tIns="37964" rIns="75930" bIns="37964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/>
                <a:ea typeface="+mj-ea"/>
                <a:cs typeface="+mj-cs"/>
                <a:sym typeface="Gotham-Medium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 charset="0"/>
                <a:ea typeface="ヒラギノ角ゴ ProN W6" charset="0"/>
                <a:cs typeface="ヒラギノ角ゴ ProN W6" charset="0"/>
                <a:sym typeface="Gotham-Medium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 charset="0"/>
                <a:ea typeface="ヒラギノ角ゴ ProN W6" charset="0"/>
                <a:cs typeface="ヒラギノ角ゴ ProN W6" charset="0"/>
                <a:sym typeface="Gotham-Medium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 charset="0"/>
                <a:ea typeface="ヒラギノ角ゴ ProN W6" charset="0"/>
                <a:cs typeface="ヒラギノ角ゴ ProN W6" charset="0"/>
                <a:sym typeface="Gotham-Medium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 charset="0"/>
                <a:ea typeface="ヒラギノ角ゴ ProN W6" charset="0"/>
                <a:cs typeface="ヒラギノ角ゴ ProN W6" charset="0"/>
                <a:sym typeface="Gotham-Medium" charset="0"/>
              </a:defRPr>
            </a:lvl5pPr>
            <a:lvl6pPr marL="358170" algn="r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Gotham-Medium" charset="0"/>
                <a:ea typeface="ヒラギノ角ゴ ProN W6" charset="0"/>
                <a:cs typeface="ヒラギノ角ゴ ProN W6" charset="0"/>
                <a:sym typeface="Gotham-Medium" charset="0"/>
              </a:defRPr>
            </a:lvl6pPr>
            <a:lvl7pPr marL="716341" algn="r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Gotham-Medium" charset="0"/>
                <a:ea typeface="ヒラギノ角ゴ ProN W6" charset="0"/>
                <a:cs typeface="ヒラギノ角ゴ ProN W6" charset="0"/>
                <a:sym typeface="Gotham-Medium" charset="0"/>
              </a:defRPr>
            </a:lvl7pPr>
            <a:lvl8pPr marL="1074511" algn="r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Gotham-Medium" charset="0"/>
                <a:ea typeface="ヒラギノ角ゴ ProN W6" charset="0"/>
                <a:cs typeface="ヒラギノ角ゴ ProN W6" charset="0"/>
                <a:sym typeface="Gotham-Medium" charset="0"/>
              </a:defRPr>
            </a:lvl8pPr>
            <a:lvl9pPr marL="1432682" algn="r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Gotham-Medium" charset="0"/>
                <a:ea typeface="ヒラギノ角ゴ ProN W6" charset="0"/>
                <a:cs typeface="ヒラギノ角ゴ ProN W6" charset="0"/>
                <a:sym typeface="Gotham-Medium" charset="0"/>
              </a:defRPr>
            </a:lvl9pPr>
          </a:lstStyle>
          <a:p>
            <a:pPr algn="l" defTabSz="685800">
              <a:defRPr/>
            </a:pPr>
            <a:r>
              <a:rPr lang="en-US" sz="25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ヒラギノ角ゴ ProN W3" charset="0"/>
                <a:cs typeface="Arial"/>
              </a:rPr>
              <a:t>VAR Opportunity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10CACE0-F4E5-FB45-BB76-114DAD525241}"/>
              </a:ext>
            </a:extLst>
          </p:cNvPr>
          <p:cNvGrpSpPr/>
          <p:nvPr/>
        </p:nvGrpSpPr>
        <p:grpSpPr>
          <a:xfrm>
            <a:off x="-510843" y="704728"/>
            <a:ext cx="10526354" cy="4779386"/>
            <a:chOff x="-726497" y="556656"/>
            <a:chExt cx="14035138" cy="6372514"/>
          </a:xfrm>
        </p:grpSpPr>
        <p:pic>
          <p:nvPicPr>
            <p:cNvPr id="3074" name="Picture 2" descr="Python Interactive Network Visualization Using NetworkX, Plotly, and Dash |  by Jiahui Wang | Towards Data Science">
              <a:extLst>
                <a:ext uri="{FF2B5EF4-FFF2-40B4-BE49-F238E27FC236}">
                  <a16:creationId xmlns:a16="http://schemas.microsoft.com/office/drawing/2014/main" id="{661F84CE-657D-E24B-A72F-F90E1889A3A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71"/>
            <a:stretch/>
          </p:blipFill>
          <p:spPr bwMode="auto">
            <a:xfrm>
              <a:off x="-726497" y="556656"/>
              <a:ext cx="14035138" cy="63725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1261E31-78E0-EB42-B798-B88331361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9919" y="4505774"/>
              <a:ext cx="1238943" cy="1238943"/>
            </a:xfrm>
            <a:prstGeom prst="ellipse">
              <a:avLst/>
            </a:prstGeom>
            <a:blipFill dpi="0" rotWithShape="0">
              <a:blip r:embed="rId4"/>
              <a:srcRect/>
              <a:stretch>
                <a:fillRect/>
              </a:stretch>
            </a:blip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85800" eaLnBrk="1" hangingPunct="1">
                <a:defRPr/>
              </a:pPr>
              <a:endParaRPr lang="en-US" sz="315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37CDD68-61E4-D340-9501-2A4E312E3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510" y="4218970"/>
              <a:ext cx="1291814" cy="1291814"/>
            </a:xfrm>
            <a:prstGeom prst="ellipse">
              <a:avLst/>
            </a:prstGeom>
            <a:blipFill dpi="0" rotWithShape="0">
              <a:blip r:embed="rId5"/>
              <a:srcRect/>
              <a:stretch>
                <a:fillRect/>
              </a:stretch>
            </a:blip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85800" eaLnBrk="1" hangingPunct="1">
                <a:defRPr/>
              </a:pPr>
              <a:endParaRPr lang="en-US" sz="315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0DE3031-C851-5E4B-9AD2-7FBD0291E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0921" y="1326292"/>
              <a:ext cx="1246219" cy="1246219"/>
            </a:xfrm>
            <a:prstGeom prst="ellipse">
              <a:avLst/>
            </a:prstGeom>
            <a:blipFill dpi="0" rotWithShape="0">
              <a:blip r:embed="rId6"/>
              <a:srcRect/>
              <a:stretch>
                <a:fillRect/>
              </a:stretch>
            </a:blip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85800" eaLnBrk="1" hangingPunct="1">
                <a:defRPr/>
              </a:pPr>
              <a:endParaRPr lang="en-US" sz="315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D4D9BF1-D756-9542-AC8D-8551CACC1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974" y="727397"/>
              <a:ext cx="1345535" cy="1345535"/>
            </a:xfrm>
            <a:prstGeom prst="ellipse">
              <a:avLst/>
            </a:prstGeom>
            <a:blipFill dpi="0" rotWithShape="0">
              <a:blip r:embed="rId7"/>
              <a:srcRect/>
              <a:stretch>
                <a:fillRect/>
              </a:stretch>
            </a:blip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85800" eaLnBrk="1" hangingPunct="1">
                <a:defRPr/>
              </a:pPr>
              <a:endParaRPr lang="en-US" sz="315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4F2E8C1-F4CC-CF40-BEF5-B5D1FD658B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3528" y="3492022"/>
              <a:ext cx="1600200" cy="1600200"/>
            </a:xfrm>
            <a:prstGeom prst="ellipse">
              <a:avLst/>
            </a:prstGeom>
            <a:blipFill dpi="0" rotWithShape="0">
              <a:blip r:embed="rId8"/>
              <a:srcRect/>
              <a:stretch>
                <a:fillRect/>
              </a:stretch>
            </a:blip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85800" eaLnBrk="1" hangingPunct="1">
                <a:defRPr/>
              </a:pPr>
              <a:endParaRPr lang="en-US" sz="3150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41916E1C-A4BE-EA4D-AA80-20C4A15C8793}"/>
              </a:ext>
            </a:extLst>
          </p:cNvPr>
          <p:cNvSpPr/>
          <p:nvPr/>
        </p:nvSpPr>
        <p:spPr>
          <a:xfrm>
            <a:off x="4219818" y="832785"/>
            <a:ext cx="1946176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49A842"/>
              </a:buClr>
              <a:defRPr/>
            </a:pPr>
            <a:r>
              <a:rPr lang="en-US" sz="1650" b="1" dirty="0">
                <a:solidFill>
                  <a:srgbClr val="42423B"/>
                </a:solidFill>
                <a:latin typeface="Arial"/>
                <a:ea typeface="+mn-ea"/>
                <a:cs typeface="+mn-cs"/>
              </a:rPr>
              <a:t>MOBILITY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49A842"/>
              </a:buClr>
              <a:defRPr/>
            </a:pPr>
            <a:r>
              <a:rPr lang="en-US" sz="1650" dirty="0">
                <a:solidFill>
                  <a:srgbClr val="42423B"/>
                </a:solidFill>
                <a:latin typeface="Arial"/>
                <a:ea typeface="+mn-ea"/>
                <a:cs typeface="+mn-cs"/>
              </a:rPr>
              <a:t>Low Hanging Fruit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49A842"/>
              </a:buClr>
              <a:defRPr/>
            </a:pPr>
            <a:r>
              <a:rPr lang="en-US" sz="1650" dirty="0">
                <a:solidFill>
                  <a:srgbClr val="42423B"/>
                </a:solidFill>
                <a:latin typeface="Arial"/>
                <a:ea typeface="+mn-ea"/>
                <a:cs typeface="+mn-cs"/>
              </a:rPr>
              <a:t>More Efficient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49A842"/>
              </a:buClr>
              <a:defRPr/>
            </a:pPr>
            <a:r>
              <a:rPr lang="en-US" sz="1650" dirty="0">
                <a:solidFill>
                  <a:srgbClr val="42423B"/>
                </a:solidFill>
                <a:latin typeface="Arial"/>
                <a:ea typeface="+mn-ea"/>
                <a:cs typeface="+mn-cs"/>
              </a:rPr>
              <a:t>Maximize 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49A842"/>
              </a:buClr>
              <a:defRPr/>
            </a:pPr>
            <a:r>
              <a:rPr lang="en-US" sz="1650" dirty="0" err="1">
                <a:solidFill>
                  <a:srgbClr val="42423B"/>
                </a:solidFill>
                <a:latin typeface="Arial"/>
                <a:ea typeface="+mn-ea"/>
                <a:cs typeface="+mn-cs"/>
              </a:rPr>
              <a:t>Wifi</a:t>
            </a:r>
            <a:r>
              <a:rPr lang="en-US" sz="1650" dirty="0">
                <a:solidFill>
                  <a:srgbClr val="42423B"/>
                </a:solidFill>
                <a:latin typeface="Arial"/>
                <a:ea typeface="+mn-ea"/>
                <a:cs typeface="+mn-cs"/>
              </a:rPr>
              <a:t> Usage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D688CFC-85A4-1148-9E22-5D1E1CC370B9}"/>
              </a:ext>
            </a:extLst>
          </p:cNvPr>
          <p:cNvSpPr/>
          <p:nvPr/>
        </p:nvSpPr>
        <p:spPr>
          <a:xfrm>
            <a:off x="5940362" y="2886691"/>
            <a:ext cx="161997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 algn="ctr" defTabSz="6858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49A842"/>
              </a:buClr>
              <a:defRPr/>
            </a:pPr>
            <a:r>
              <a:rPr lang="en-US" sz="1650" b="1" dirty="0">
                <a:solidFill>
                  <a:srgbClr val="42423B"/>
                </a:solidFill>
                <a:latin typeface="Arial"/>
                <a:ea typeface="+mn-ea"/>
                <a:cs typeface="+mn-cs"/>
              </a:rPr>
              <a:t>SHOWCASE ROI EARLY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1910208-CB67-2448-A99D-A4911282FE2E}"/>
              </a:ext>
            </a:extLst>
          </p:cNvPr>
          <p:cNvSpPr/>
          <p:nvPr/>
        </p:nvSpPr>
        <p:spPr>
          <a:xfrm>
            <a:off x="229338" y="1426122"/>
            <a:ext cx="1778366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50" b="1" dirty="0">
                <a:solidFill>
                  <a:srgbClr val="42423B"/>
                </a:solidFill>
                <a:latin typeface="Arial"/>
                <a:ea typeface="+mn-ea"/>
                <a:cs typeface="+mn-cs"/>
              </a:rPr>
              <a:t>LEAN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50" dirty="0">
                <a:solidFill>
                  <a:srgbClr val="42423B"/>
                </a:solidFill>
                <a:latin typeface="Arial"/>
              </a:rPr>
              <a:t>Waste Reduction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50" dirty="0">
                <a:solidFill>
                  <a:srgbClr val="42423B"/>
                </a:solidFill>
                <a:latin typeface="Arial"/>
                <a:ea typeface="+mn-ea"/>
                <a:cs typeface="+mn-cs"/>
              </a:rPr>
              <a:t>5S</a:t>
            </a:r>
          </a:p>
        </p:txBody>
      </p:sp>
    </p:spTree>
    <p:extLst>
      <p:ext uri="{BB962C8B-B14F-4D97-AF65-F5344CB8AC3E}">
        <p14:creationId xmlns:p14="http://schemas.microsoft.com/office/powerpoint/2010/main" val="142865073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1F9F31E-2CD8-4E42-BD3A-CC85668C8B8D}"/>
              </a:ext>
            </a:extLst>
          </p:cNvPr>
          <p:cNvSpPr txBox="1"/>
          <p:nvPr/>
        </p:nvSpPr>
        <p:spPr>
          <a:xfrm>
            <a:off x="546187" y="1300428"/>
            <a:ext cx="4572000" cy="2710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2575" indent="-302575" defTabSz="6858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A842"/>
              </a:buClr>
              <a:buSzPts val="3177"/>
              <a:buFont typeface="Arial"/>
              <a:buChar char="•"/>
              <a:defRPr/>
            </a:pPr>
            <a:r>
              <a:rPr lang="en-US" sz="2383" b="1" kern="0" dirty="0">
                <a:latin typeface="Arial"/>
                <a:ea typeface="Arial"/>
                <a:cs typeface="Arial"/>
                <a:sym typeface="Arial"/>
              </a:rPr>
              <a:t>Waste: </a:t>
            </a:r>
            <a:r>
              <a:rPr lang="en-US" sz="2383" kern="0" dirty="0">
                <a:latin typeface="Arial"/>
                <a:ea typeface="Arial"/>
                <a:cs typeface="Arial"/>
                <a:sym typeface="Arial"/>
              </a:rPr>
              <a:t>17 minutes/hour</a:t>
            </a:r>
            <a:endParaRPr lang="en-US" sz="1050" kern="0" dirty="0">
              <a:latin typeface="Arial"/>
              <a:ea typeface="+mn-ea"/>
              <a:cs typeface="Arial"/>
              <a:sym typeface="Arial"/>
            </a:endParaRPr>
          </a:p>
          <a:p>
            <a:pPr marL="302575" indent="-302575" defTabSz="685800" eaLnBrk="1" fontAlgn="auto" hangingPunct="1">
              <a:lnSpc>
                <a:spcPct val="90000"/>
              </a:lnSpc>
              <a:spcBef>
                <a:spcPts val="397"/>
              </a:spcBef>
              <a:spcAft>
                <a:spcPts val="0"/>
              </a:spcAft>
              <a:buClr>
                <a:srgbClr val="49A842"/>
              </a:buClr>
              <a:buSzPts val="3177"/>
              <a:buFont typeface="Arial"/>
              <a:buChar char="•"/>
              <a:defRPr/>
            </a:pPr>
            <a:r>
              <a:rPr lang="en-US" sz="2383" b="1" kern="0" dirty="0">
                <a:latin typeface="Arial"/>
                <a:ea typeface="Arial"/>
                <a:cs typeface="Arial"/>
                <a:sym typeface="Arial"/>
              </a:rPr>
              <a:t>Hourly Rate: </a:t>
            </a:r>
            <a:r>
              <a:rPr lang="en-US" sz="2383" kern="0" dirty="0">
                <a:latin typeface="Arial"/>
                <a:ea typeface="Arial"/>
                <a:cs typeface="Arial"/>
                <a:sym typeface="Arial"/>
              </a:rPr>
              <a:t>$18</a:t>
            </a:r>
          </a:p>
          <a:p>
            <a:pPr marL="302575" indent="-302575" defTabSz="685800" eaLnBrk="1" fontAlgn="auto" hangingPunct="1">
              <a:lnSpc>
                <a:spcPct val="90000"/>
              </a:lnSpc>
              <a:spcBef>
                <a:spcPts val="397"/>
              </a:spcBef>
              <a:spcAft>
                <a:spcPts val="0"/>
              </a:spcAft>
              <a:buClr>
                <a:srgbClr val="49A842"/>
              </a:buClr>
              <a:buSzPts val="3177"/>
              <a:buFont typeface="Arial"/>
              <a:buChar char="•"/>
              <a:defRPr/>
            </a:pPr>
            <a:r>
              <a:rPr lang="en-US" sz="2383" b="1" kern="0" dirty="0">
                <a:latin typeface="Arial"/>
                <a:ea typeface="+mn-ea"/>
                <a:cs typeface="Arial"/>
                <a:sym typeface="Arial"/>
              </a:rPr>
              <a:t>Hours per Week</a:t>
            </a:r>
            <a:r>
              <a:rPr lang="en-US" sz="2383" kern="0" dirty="0">
                <a:latin typeface="Arial"/>
                <a:ea typeface="+mn-ea"/>
                <a:cs typeface="Arial"/>
                <a:sym typeface="Arial"/>
              </a:rPr>
              <a:t>:40</a:t>
            </a:r>
            <a:endParaRPr lang="en-US" sz="1050" kern="0" dirty="0">
              <a:latin typeface="Arial"/>
              <a:ea typeface="+mn-ea"/>
              <a:cs typeface="Arial"/>
              <a:sym typeface="Arial"/>
            </a:endParaRPr>
          </a:p>
          <a:p>
            <a:pPr marL="302575" indent="-302575" defTabSz="685800" eaLnBrk="1" fontAlgn="auto" hangingPunct="1">
              <a:lnSpc>
                <a:spcPct val="90000"/>
              </a:lnSpc>
              <a:spcBef>
                <a:spcPts val="397"/>
              </a:spcBef>
              <a:spcAft>
                <a:spcPts val="0"/>
              </a:spcAft>
              <a:buClr>
                <a:srgbClr val="49A842"/>
              </a:buClr>
              <a:buSzPts val="3177"/>
              <a:buFont typeface="Arial"/>
              <a:buChar char="•"/>
              <a:defRPr/>
            </a:pPr>
            <a:r>
              <a:rPr lang="en-US" sz="2383" b="1" kern="0" dirty="0">
                <a:latin typeface="Arial"/>
                <a:ea typeface="Arial"/>
                <a:cs typeface="Arial"/>
                <a:sym typeface="Arial"/>
              </a:rPr>
              <a:t>Cart</a:t>
            </a:r>
            <a:r>
              <a:rPr lang="en-US" sz="2383" kern="0" dirty="0">
                <a:latin typeface="Arial"/>
                <a:ea typeface="Arial"/>
                <a:cs typeface="Arial"/>
                <a:sym typeface="Arial"/>
              </a:rPr>
              <a:t>: $3,300</a:t>
            </a:r>
          </a:p>
          <a:p>
            <a:pPr marL="302575" indent="-302575" defTabSz="685800" eaLnBrk="1" fontAlgn="auto" hangingPunct="1">
              <a:lnSpc>
                <a:spcPct val="90000"/>
              </a:lnSpc>
              <a:spcBef>
                <a:spcPts val="397"/>
              </a:spcBef>
              <a:spcAft>
                <a:spcPts val="0"/>
              </a:spcAft>
              <a:buClr>
                <a:srgbClr val="49A842"/>
              </a:buClr>
              <a:buSzPts val="3177"/>
              <a:buFont typeface="Arial"/>
              <a:buChar char="•"/>
              <a:defRPr/>
            </a:pPr>
            <a:r>
              <a:rPr lang="en-US" sz="2383" b="1" kern="0" dirty="0">
                <a:latin typeface="Arial"/>
                <a:ea typeface="Arial"/>
                <a:cs typeface="Arial"/>
                <a:sym typeface="Arial"/>
              </a:rPr>
              <a:t>ROI: </a:t>
            </a:r>
            <a:r>
              <a:rPr lang="en-US" sz="2383" kern="0" dirty="0">
                <a:latin typeface="Arial"/>
                <a:ea typeface="Arial"/>
                <a:cs typeface="Arial"/>
                <a:sym typeface="Arial"/>
              </a:rPr>
              <a:t>&lt;4 months</a:t>
            </a:r>
            <a:endParaRPr lang="en-US" sz="1050" kern="0" dirty="0">
              <a:latin typeface="Arial"/>
              <a:ea typeface="+mn-ea"/>
              <a:cs typeface="Arial"/>
              <a:sym typeface="Arial"/>
            </a:endParaRPr>
          </a:p>
          <a:p>
            <a:pPr marL="302575" indent="-302575" defTabSz="685800" eaLnBrk="1" fontAlgn="auto" hangingPunct="1">
              <a:lnSpc>
                <a:spcPct val="90000"/>
              </a:lnSpc>
              <a:spcBef>
                <a:spcPts val="397"/>
              </a:spcBef>
              <a:spcAft>
                <a:spcPts val="0"/>
              </a:spcAft>
              <a:buClr>
                <a:srgbClr val="49A842"/>
              </a:buClr>
              <a:buSzPts val="3177"/>
              <a:buFont typeface="Arial"/>
              <a:buChar char="•"/>
              <a:defRPr/>
            </a:pPr>
            <a:r>
              <a:rPr lang="en-US" sz="2383" b="1" kern="0" dirty="0">
                <a:latin typeface="Arial"/>
                <a:ea typeface="Arial"/>
                <a:cs typeface="Arial"/>
                <a:sym typeface="Arial"/>
              </a:rPr>
              <a:t>Hours Saved: </a:t>
            </a:r>
            <a:r>
              <a:rPr lang="en-US" sz="2383" kern="0" dirty="0">
                <a:latin typeface="Arial"/>
                <a:ea typeface="Arial"/>
                <a:cs typeface="Arial"/>
                <a:sym typeface="Arial"/>
              </a:rPr>
              <a:t>589/person</a:t>
            </a:r>
          </a:p>
          <a:p>
            <a:pPr marL="302575" indent="-302575" defTabSz="685800" eaLnBrk="1" fontAlgn="auto" hangingPunct="1">
              <a:lnSpc>
                <a:spcPct val="90000"/>
              </a:lnSpc>
              <a:spcBef>
                <a:spcPts val="397"/>
              </a:spcBef>
              <a:spcAft>
                <a:spcPts val="0"/>
              </a:spcAft>
              <a:buClr>
                <a:srgbClr val="49A842"/>
              </a:buClr>
              <a:buSzPts val="3177"/>
              <a:buFont typeface="Arial"/>
              <a:buChar char="•"/>
              <a:defRPr/>
            </a:pPr>
            <a:r>
              <a:rPr lang="en-US" sz="2383" b="1" kern="0" dirty="0">
                <a:latin typeface="Arial"/>
                <a:ea typeface="Arial"/>
                <a:cs typeface="Arial"/>
                <a:sym typeface="Arial"/>
              </a:rPr>
              <a:t>Savings</a:t>
            </a:r>
            <a:r>
              <a:rPr lang="en-US" sz="2383" kern="0" dirty="0">
                <a:latin typeface="Arial"/>
                <a:ea typeface="Arial"/>
                <a:cs typeface="Arial"/>
                <a:sym typeface="Arial"/>
              </a:rPr>
              <a:t>: $10,608/person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64D4F85-8AC5-8D47-B726-2267E6DA407F}"/>
              </a:ext>
            </a:extLst>
          </p:cNvPr>
          <p:cNvSpPr txBox="1">
            <a:spLocks/>
          </p:cNvSpPr>
          <p:nvPr/>
        </p:nvSpPr>
        <p:spPr>
          <a:xfrm>
            <a:off x="228600" y="-37435"/>
            <a:ext cx="9280128" cy="401311"/>
          </a:xfrm>
          <a:prstGeom prst="rect">
            <a:avLst/>
          </a:prstGeom>
        </p:spPr>
        <p:txBody>
          <a:bodyPr lIns="75930" tIns="37964" rIns="75930" bIns="37964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/>
                <a:ea typeface="+mj-ea"/>
                <a:cs typeface="+mj-cs"/>
                <a:sym typeface="Gotham-Medium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 charset="0"/>
                <a:ea typeface="ヒラギノ角ゴ ProN W6" charset="0"/>
                <a:cs typeface="ヒラギノ角ゴ ProN W6" charset="0"/>
                <a:sym typeface="Gotham-Medium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 charset="0"/>
                <a:ea typeface="ヒラギノ角ゴ ProN W6" charset="0"/>
                <a:cs typeface="ヒラギノ角ゴ ProN W6" charset="0"/>
                <a:sym typeface="Gotham-Medium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 charset="0"/>
                <a:ea typeface="ヒラギノ角ゴ ProN W6" charset="0"/>
                <a:cs typeface="ヒラギノ角ゴ ProN W6" charset="0"/>
                <a:sym typeface="Gotham-Medium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 charset="0"/>
                <a:ea typeface="ヒラギノ角ゴ ProN W6" charset="0"/>
                <a:cs typeface="ヒラギノ角ゴ ProN W6" charset="0"/>
                <a:sym typeface="Gotham-Medium" charset="0"/>
              </a:defRPr>
            </a:lvl5pPr>
            <a:lvl6pPr marL="358170" algn="r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Gotham-Medium" charset="0"/>
                <a:ea typeface="ヒラギノ角ゴ ProN W6" charset="0"/>
                <a:cs typeface="ヒラギノ角ゴ ProN W6" charset="0"/>
                <a:sym typeface="Gotham-Medium" charset="0"/>
              </a:defRPr>
            </a:lvl6pPr>
            <a:lvl7pPr marL="716341" algn="r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Gotham-Medium" charset="0"/>
                <a:ea typeface="ヒラギノ角ゴ ProN W6" charset="0"/>
                <a:cs typeface="ヒラギノ角ゴ ProN W6" charset="0"/>
                <a:sym typeface="Gotham-Medium" charset="0"/>
              </a:defRPr>
            </a:lvl7pPr>
            <a:lvl8pPr marL="1074511" algn="r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Gotham-Medium" charset="0"/>
                <a:ea typeface="ヒラギノ角ゴ ProN W6" charset="0"/>
                <a:cs typeface="ヒラギノ角ゴ ProN W6" charset="0"/>
                <a:sym typeface="Gotham-Medium" charset="0"/>
              </a:defRPr>
            </a:lvl8pPr>
            <a:lvl9pPr marL="1432682" algn="r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Gotham-Medium" charset="0"/>
                <a:ea typeface="ヒラギノ角ゴ ProN W6" charset="0"/>
                <a:cs typeface="ヒラギノ角ゴ ProN W6" charset="0"/>
                <a:sym typeface="Gotham-Medium" charset="0"/>
              </a:defRPr>
            </a:lvl9pPr>
          </a:lstStyle>
          <a:p>
            <a:pPr algn="l" defTabSz="685800">
              <a:defRPr/>
            </a:pPr>
            <a:r>
              <a:rPr lang="en-US" sz="25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ヒラギノ角ゴ ProN W3" charset="0"/>
                <a:cs typeface="Arial"/>
              </a:rPr>
              <a:t>Fast ROI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A4D6E7-45ED-1648-8F7A-BA469BC1AB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625" y="790957"/>
            <a:ext cx="3717096" cy="46565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5B8DF4-C367-4B00-BEEC-DE39B0F47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41509">
            <a:off x="5507589" y="1699307"/>
            <a:ext cx="2470483" cy="427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52736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6E284-E77F-46F8-9165-78B74212D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819" y="2269998"/>
            <a:ext cx="3568247" cy="996697"/>
          </a:xfrm>
        </p:spPr>
        <p:txBody>
          <a:bodyPr/>
          <a:lstStyle/>
          <a:p>
            <a:r>
              <a:rPr lang="en-US" dirty="0"/>
              <a:t>“All-in-one bundle” </a:t>
            </a:r>
          </a:p>
          <a:p>
            <a:r>
              <a:rPr lang="en-US" dirty="0"/>
              <a:t>Use MPW ROI to justify</a:t>
            </a:r>
          </a:p>
          <a:p>
            <a:r>
              <a:rPr lang="en-US" dirty="0"/>
              <a:t>Refresh legacy equipment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F0DD2C-80B0-4241-95FA-B8C8B1FBF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440" y="1114935"/>
            <a:ext cx="5415742" cy="349900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61C9970-A876-EB4F-A1F7-92FFCBF832D2}"/>
              </a:ext>
            </a:extLst>
          </p:cNvPr>
          <p:cNvSpPr txBox="1">
            <a:spLocks/>
          </p:cNvSpPr>
          <p:nvPr/>
        </p:nvSpPr>
        <p:spPr>
          <a:xfrm>
            <a:off x="152400" y="0"/>
            <a:ext cx="9280128" cy="401311"/>
          </a:xfrm>
          <a:prstGeom prst="rect">
            <a:avLst/>
          </a:prstGeom>
        </p:spPr>
        <p:txBody>
          <a:bodyPr lIns="75930" tIns="37964" rIns="75930" bIns="37964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/>
                <a:ea typeface="+mj-ea"/>
                <a:cs typeface="+mj-cs"/>
                <a:sym typeface="Gotham-Medium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 charset="0"/>
                <a:ea typeface="ヒラギノ角ゴ ProN W6" charset="0"/>
                <a:cs typeface="ヒラギノ角ゴ ProN W6" charset="0"/>
                <a:sym typeface="Gotham-Medium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 charset="0"/>
                <a:ea typeface="ヒラギノ角ゴ ProN W6" charset="0"/>
                <a:cs typeface="ヒラギノ角ゴ ProN W6" charset="0"/>
                <a:sym typeface="Gotham-Medium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 charset="0"/>
                <a:ea typeface="ヒラギノ角ゴ ProN W6" charset="0"/>
                <a:cs typeface="ヒラギノ角ゴ ProN W6" charset="0"/>
                <a:sym typeface="Gotham-Medium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 charset="0"/>
                <a:ea typeface="ヒラギノ角ゴ ProN W6" charset="0"/>
                <a:cs typeface="ヒラギノ角ゴ ProN W6" charset="0"/>
                <a:sym typeface="Gotham-Medium" charset="0"/>
              </a:defRPr>
            </a:lvl5pPr>
            <a:lvl6pPr marL="358170" algn="r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Gotham-Medium" charset="0"/>
                <a:ea typeface="ヒラギノ角ゴ ProN W6" charset="0"/>
                <a:cs typeface="ヒラギノ角ゴ ProN W6" charset="0"/>
                <a:sym typeface="Gotham-Medium" charset="0"/>
              </a:defRPr>
            </a:lvl6pPr>
            <a:lvl7pPr marL="716341" algn="r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Gotham-Medium" charset="0"/>
                <a:ea typeface="ヒラギノ角ゴ ProN W6" charset="0"/>
                <a:cs typeface="ヒラギノ角ゴ ProN W6" charset="0"/>
                <a:sym typeface="Gotham-Medium" charset="0"/>
              </a:defRPr>
            </a:lvl7pPr>
            <a:lvl8pPr marL="1074511" algn="r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Gotham-Medium" charset="0"/>
                <a:ea typeface="ヒラギノ角ゴ ProN W6" charset="0"/>
                <a:cs typeface="ヒラギノ角ゴ ProN W6" charset="0"/>
                <a:sym typeface="Gotham-Medium" charset="0"/>
              </a:defRPr>
            </a:lvl8pPr>
            <a:lvl9pPr marL="1432682" algn="r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Gotham-Medium" charset="0"/>
                <a:ea typeface="ヒラギノ角ゴ ProN W6" charset="0"/>
                <a:cs typeface="ヒラギノ角ゴ ProN W6" charset="0"/>
                <a:sym typeface="Gotham-Medium" charset="0"/>
              </a:defRPr>
            </a:lvl9pPr>
          </a:lstStyle>
          <a:p>
            <a:pPr algn="l" defTabSz="685800">
              <a:defRPr/>
            </a:pPr>
            <a:r>
              <a:rPr lang="en-US" sz="25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ヒラギノ角ゴ ProN W3" charset="0"/>
                <a:cs typeface="Arial"/>
              </a:rPr>
              <a:t>So What? How to Leverage ROI</a:t>
            </a:r>
          </a:p>
        </p:txBody>
      </p:sp>
    </p:spTree>
    <p:extLst>
      <p:ext uri="{BB962C8B-B14F-4D97-AF65-F5344CB8AC3E}">
        <p14:creationId xmlns:p14="http://schemas.microsoft.com/office/powerpoint/2010/main" val="299712376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6,176 BEST Appliance Delivery IMAGES, STOCK PHOTOS &amp;amp; VECTORS | Adobe Stock">
            <a:extLst>
              <a:ext uri="{FF2B5EF4-FFF2-40B4-BE49-F238E27FC236}">
                <a16:creationId xmlns:a16="http://schemas.microsoft.com/office/drawing/2014/main" id="{2B35ABD9-6E70-B341-AA42-330C374BDD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33"/>
          <a:stretch/>
        </p:blipFill>
        <p:spPr bwMode="auto">
          <a:xfrm>
            <a:off x="4572000" y="3467100"/>
            <a:ext cx="3735977" cy="214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11A6ED-6B24-4C26-B2CE-AEA941BB0692}"/>
              </a:ext>
            </a:extLst>
          </p:cNvPr>
          <p:cNvSpPr txBox="1"/>
          <p:nvPr/>
        </p:nvSpPr>
        <p:spPr>
          <a:xfrm>
            <a:off x="3858240" y="794589"/>
            <a:ext cx="5230368" cy="3393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6858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49A842"/>
              </a:buClr>
              <a:buFont typeface="Wingdings" pitchFamily="2" charset="2"/>
              <a:buChar char="Ø"/>
              <a:defRPr/>
            </a:pPr>
            <a:r>
              <a:rPr lang="en-US" sz="1950" dirty="0">
                <a:solidFill>
                  <a:srgbClr val="42423B"/>
                </a:solidFill>
                <a:latin typeface="Arial"/>
                <a:ea typeface="+mn-ea"/>
                <a:cs typeface="+mn-cs"/>
              </a:rPr>
              <a:t>After</a:t>
            </a:r>
          </a:p>
          <a:p>
            <a:pPr marL="685800" lvl="1" indent="-342900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950" dirty="0">
                <a:solidFill>
                  <a:srgbClr val="42423B"/>
                </a:solidFill>
                <a:latin typeface="Arial"/>
                <a:ea typeface="+mn-ea"/>
                <a:cs typeface="+mn-cs"/>
              </a:rPr>
              <a:t>1:1 Printing</a:t>
            </a:r>
          </a:p>
          <a:p>
            <a:pPr marL="685800" lvl="1" indent="-342900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950" dirty="0">
                <a:solidFill>
                  <a:srgbClr val="42423B"/>
                </a:solidFill>
                <a:latin typeface="Arial"/>
                <a:ea typeface="+mn-ea"/>
                <a:cs typeface="+mn-cs"/>
              </a:rPr>
              <a:t>Printing at pallets</a:t>
            </a:r>
          </a:p>
          <a:p>
            <a:pPr marL="685800" lvl="1" indent="-342900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950" dirty="0">
                <a:solidFill>
                  <a:srgbClr val="42423B"/>
                </a:solidFill>
                <a:latin typeface="Arial"/>
                <a:ea typeface="+mn-ea"/>
                <a:cs typeface="+mn-cs"/>
              </a:rPr>
              <a:t>No more searching</a:t>
            </a:r>
          </a:p>
          <a:p>
            <a:pPr marL="685800" lvl="1" indent="-342900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950" dirty="0">
                <a:solidFill>
                  <a:srgbClr val="42423B"/>
                </a:solidFill>
                <a:latin typeface="Arial"/>
                <a:ea typeface="+mn-ea"/>
                <a:cs typeface="+mn-cs"/>
              </a:rPr>
              <a:t>No mislabels</a:t>
            </a:r>
          </a:p>
          <a:p>
            <a:pPr marL="685800" lvl="1" indent="-342900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950" dirty="0">
                <a:solidFill>
                  <a:srgbClr val="42423B"/>
                </a:solidFill>
                <a:latin typeface="Arial"/>
                <a:ea typeface="+mn-ea"/>
                <a:cs typeface="+mn-cs"/>
              </a:rPr>
              <a:t>Fast</a:t>
            </a:r>
          </a:p>
          <a:p>
            <a:pPr marL="685800" lvl="1" indent="-342900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950" dirty="0">
                <a:solidFill>
                  <a:srgbClr val="42423B"/>
                </a:solidFill>
                <a:latin typeface="Arial"/>
                <a:ea typeface="+mn-ea"/>
                <a:cs typeface="+mn-cs"/>
              </a:rPr>
              <a:t>Appliances shipped correctly</a:t>
            </a:r>
          </a:p>
          <a:p>
            <a:pPr marL="685800" lvl="1" indent="-342900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950" dirty="0">
                <a:solidFill>
                  <a:srgbClr val="42423B"/>
                </a:solidFill>
                <a:latin typeface="Arial"/>
                <a:ea typeface="+mn-ea"/>
                <a:cs typeface="+mn-cs"/>
              </a:rPr>
              <a:t>New ZT411’s &amp; Epson Workforce Pro</a:t>
            </a:r>
          </a:p>
          <a:p>
            <a:pPr marL="685800" lvl="1" indent="-342900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950" dirty="0">
                <a:solidFill>
                  <a:srgbClr val="42423B"/>
                </a:solidFill>
                <a:latin typeface="Arial"/>
                <a:ea typeface="+mn-ea"/>
                <a:cs typeface="+mn-cs"/>
              </a:rPr>
              <a:t>59 carts - 2 hours a Shift (118 </a:t>
            </a:r>
            <a:r>
              <a:rPr lang="en-US" sz="1950" dirty="0" err="1">
                <a:solidFill>
                  <a:srgbClr val="42423B"/>
                </a:solidFill>
                <a:latin typeface="Arial"/>
                <a:ea typeface="+mn-ea"/>
                <a:cs typeface="+mn-cs"/>
              </a:rPr>
              <a:t>Hrs</a:t>
            </a:r>
            <a:r>
              <a:rPr lang="en-US" sz="1950" dirty="0">
                <a:solidFill>
                  <a:srgbClr val="42423B"/>
                </a:solidFill>
                <a:latin typeface="Arial"/>
                <a:ea typeface="+mn-ea"/>
                <a:cs typeface="+mn-cs"/>
              </a:rPr>
              <a:t>/Shift) 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950" dirty="0">
              <a:solidFill>
                <a:srgbClr val="42423B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FE416BF-2A68-7C42-A0A6-2BB28A2517B0}"/>
              </a:ext>
            </a:extLst>
          </p:cNvPr>
          <p:cNvSpPr txBox="1">
            <a:spLocks/>
          </p:cNvSpPr>
          <p:nvPr/>
        </p:nvSpPr>
        <p:spPr>
          <a:xfrm>
            <a:off x="152400" y="-6448"/>
            <a:ext cx="9280128" cy="401311"/>
          </a:xfrm>
          <a:prstGeom prst="rect">
            <a:avLst/>
          </a:prstGeom>
        </p:spPr>
        <p:txBody>
          <a:bodyPr lIns="75930" tIns="37964" rIns="75930" bIns="37964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/>
                <a:ea typeface="+mj-ea"/>
                <a:cs typeface="+mj-cs"/>
                <a:sym typeface="Gotham-Medium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 charset="0"/>
                <a:ea typeface="ヒラギノ角ゴ ProN W6" charset="0"/>
                <a:cs typeface="ヒラギノ角ゴ ProN W6" charset="0"/>
                <a:sym typeface="Gotham-Medium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 charset="0"/>
                <a:ea typeface="ヒラギノ角ゴ ProN W6" charset="0"/>
                <a:cs typeface="ヒラギノ角ゴ ProN W6" charset="0"/>
                <a:sym typeface="Gotham-Medium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 charset="0"/>
                <a:ea typeface="ヒラギノ角ゴ ProN W6" charset="0"/>
                <a:cs typeface="ヒラギノ角ゴ ProN W6" charset="0"/>
                <a:sym typeface="Gotham-Medium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 charset="0"/>
                <a:ea typeface="ヒラギノ角ゴ ProN W6" charset="0"/>
                <a:cs typeface="ヒラギノ角ゴ ProN W6" charset="0"/>
                <a:sym typeface="Gotham-Medium" charset="0"/>
              </a:defRPr>
            </a:lvl5pPr>
            <a:lvl6pPr marL="358170" algn="r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Gotham-Medium" charset="0"/>
                <a:ea typeface="ヒラギノ角ゴ ProN W6" charset="0"/>
                <a:cs typeface="ヒラギノ角ゴ ProN W6" charset="0"/>
                <a:sym typeface="Gotham-Medium" charset="0"/>
              </a:defRPr>
            </a:lvl6pPr>
            <a:lvl7pPr marL="716341" algn="r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Gotham-Medium" charset="0"/>
                <a:ea typeface="ヒラギノ角ゴ ProN W6" charset="0"/>
                <a:cs typeface="ヒラギノ角ゴ ProN W6" charset="0"/>
                <a:sym typeface="Gotham-Medium" charset="0"/>
              </a:defRPr>
            </a:lvl7pPr>
            <a:lvl8pPr marL="1074511" algn="r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Gotham-Medium" charset="0"/>
                <a:ea typeface="ヒラギノ角ゴ ProN W6" charset="0"/>
                <a:cs typeface="ヒラギノ角ゴ ProN W6" charset="0"/>
                <a:sym typeface="Gotham-Medium" charset="0"/>
              </a:defRPr>
            </a:lvl8pPr>
            <a:lvl9pPr marL="1432682" algn="r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Gotham-Medium" charset="0"/>
                <a:ea typeface="ヒラギノ角ゴ ProN W6" charset="0"/>
                <a:cs typeface="ヒラギノ角ゴ ProN W6" charset="0"/>
                <a:sym typeface="Gotham-Medium" charset="0"/>
              </a:defRPr>
            </a:lvl9pPr>
          </a:lstStyle>
          <a:p>
            <a:pPr algn="l" defTabSz="685800">
              <a:defRPr/>
            </a:pPr>
            <a:r>
              <a:rPr lang="en-US" sz="25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ヒラギノ角ゴ ProN W3" charset="0"/>
                <a:cs typeface="Arial"/>
              </a:rPr>
              <a:t>Top Appliance Co. – Big Box Shipping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79A9F-2C37-45B3-96B6-C0DC0AEDC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587" y="794589"/>
            <a:ext cx="3568654" cy="242638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1950" dirty="0"/>
              <a:t>Before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50" dirty="0"/>
              <a:t>Batch Printing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50" dirty="0"/>
              <a:t>Legacy Printers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50" dirty="0"/>
              <a:t>Walking from Office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50" dirty="0"/>
              <a:t>Searching &amp; Applying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50" dirty="0"/>
              <a:t>Mislabels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50" dirty="0"/>
              <a:t>Slow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50" dirty="0"/>
              <a:t>Appliances mis-shipped</a:t>
            </a:r>
          </a:p>
          <a:p>
            <a:pPr marL="0" indent="0">
              <a:buNone/>
            </a:pPr>
            <a:endParaRPr lang="en-US" sz="1950" dirty="0"/>
          </a:p>
        </p:txBody>
      </p:sp>
    </p:spTree>
    <p:extLst>
      <p:ext uri="{BB962C8B-B14F-4D97-AF65-F5344CB8AC3E}">
        <p14:creationId xmlns:p14="http://schemas.microsoft.com/office/powerpoint/2010/main" val="393250546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076B4D0-3285-6B4F-B746-8CE0FF1318F4}"/>
              </a:ext>
            </a:extLst>
          </p:cNvPr>
          <p:cNvSpPr txBox="1">
            <a:spLocks/>
          </p:cNvSpPr>
          <p:nvPr/>
        </p:nvSpPr>
        <p:spPr>
          <a:xfrm>
            <a:off x="152400" y="0"/>
            <a:ext cx="9280128" cy="401311"/>
          </a:xfrm>
          <a:prstGeom prst="rect">
            <a:avLst/>
          </a:prstGeom>
        </p:spPr>
        <p:txBody>
          <a:bodyPr lIns="75930" tIns="37964" rIns="75930" bIns="37964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/>
                <a:ea typeface="+mj-ea"/>
                <a:cs typeface="+mj-cs"/>
                <a:sym typeface="Gotham-Medium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 charset="0"/>
                <a:ea typeface="ヒラギノ角ゴ ProN W6" charset="0"/>
                <a:cs typeface="ヒラギノ角ゴ ProN W6" charset="0"/>
                <a:sym typeface="Gotham-Medium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 charset="0"/>
                <a:ea typeface="ヒラギノ角ゴ ProN W6" charset="0"/>
                <a:cs typeface="ヒラギノ角ゴ ProN W6" charset="0"/>
                <a:sym typeface="Gotham-Medium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 charset="0"/>
                <a:ea typeface="ヒラギノ角ゴ ProN W6" charset="0"/>
                <a:cs typeface="ヒラギノ角ゴ ProN W6" charset="0"/>
                <a:sym typeface="Gotham-Medium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 charset="0"/>
                <a:ea typeface="ヒラギノ角ゴ ProN W6" charset="0"/>
                <a:cs typeface="ヒラギノ角ゴ ProN W6" charset="0"/>
                <a:sym typeface="Gotham-Medium" charset="0"/>
              </a:defRPr>
            </a:lvl5pPr>
            <a:lvl6pPr marL="358170" algn="r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Gotham-Medium" charset="0"/>
                <a:ea typeface="ヒラギノ角ゴ ProN W6" charset="0"/>
                <a:cs typeface="ヒラギノ角ゴ ProN W6" charset="0"/>
                <a:sym typeface="Gotham-Medium" charset="0"/>
              </a:defRPr>
            </a:lvl6pPr>
            <a:lvl7pPr marL="716341" algn="r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Gotham-Medium" charset="0"/>
                <a:ea typeface="ヒラギノ角ゴ ProN W6" charset="0"/>
                <a:cs typeface="ヒラギノ角ゴ ProN W6" charset="0"/>
                <a:sym typeface="Gotham-Medium" charset="0"/>
              </a:defRPr>
            </a:lvl7pPr>
            <a:lvl8pPr marL="1074511" algn="r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Gotham-Medium" charset="0"/>
                <a:ea typeface="ヒラギノ角ゴ ProN W6" charset="0"/>
                <a:cs typeface="ヒラギノ角ゴ ProN W6" charset="0"/>
                <a:sym typeface="Gotham-Medium" charset="0"/>
              </a:defRPr>
            </a:lvl8pPr>
            <a:lvl9pPr marL="1432682" algn="r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Gotham-Medium" charset="0"/>
                <a:ea typeface="ヒラギノ角ゴ ProN W6" charset="0"/>
                <a:cs typeface="ヒラギノ角ゴ ProN W6" charset="0"/>
                <a:sym typeface="Gotham-Medium" charset="0"/>
              </a:defRPr>
            </a:lvl9pPr>
          </a:lstStyle>
          <a:p>
            <a:pPr algn="l" defTabSz="685800">
              <a:defRPr/>
            </a:pPr>
            <a:r>
              <a:rPr lang="en-US" sz="25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ヒラギノ角ゴ ProN W3" charset="0"/>
                <a:cs typeface="Arial"/>
              </a:rPr>
              <a:t> What is Account Based Marketing?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DF070A-9C55-8449-A42C-FCAD0F802F68}"/>
              </a:ext>
            </a:extLst>
          </p:cNvPr>
          <p:cNvSpPr/>
          <p:nvPr/>
        </p:nvSpPr>
        <p:spPr>
          <a:xfrm>
            <a:off x="7101869" y="4185292"/>
            <a:ext cx="166584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42423B"/>
                </a:solidFill>
                <a:latin typeface="Arial"/>
                <a:ea typeface="+mn-ea"/>
                <a:cs typeface="+mn-cs"/>
              </a:rPr>
              <a:t>Source- eMarketer &amp; Statista</a:t>
            </a:r>
          </a:p>
        </p:txBody>
      </p:sp>
      <p:pic>
        <p:nvPicPr>
          <p:cNvPr id="5" name="Picture 4" descr="Chart, funnel chart&#10;&#10;Description automatically generated">
            <a:extLst>
              <a:ext uri="{FF2B5EF4-FFF2-40B4-BE49-F238E27FC236}">
                <a16:creationId xmlns:a16="http://schemas.microsoft.com/office/drawing/2014/main" id="{89156DD4-5902-4369-B46B-64105D03EAC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967" y="1206348"/>
            <a:ext cx="5306033" cy="32097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4A384D-60D6-4DDB-A837-556B81C55CF7}"/>
              </a:ext>
            </a:extLst>
          </p:cNvPr>
          <p:cNvSpPr txBox="1"/>
          <p:nvPr/>
        </p:nvSpPr>
        <p:spPr>
          <a:xfrm>
            <a:off x="304800" y="876300"/>
            <a:ext cx="3343274" cy="3635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latin typeface="+mj-lt"/>
              </a:rPr>
              <a:t>Enterprise-wide sales &amp; marketing effort focused on key stakeholders of large accounts</a:t>
            </a:r>
          </a:p>
          <a:p>
            <a:pPr marL="214313" indent="-214313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latin typeface="+mj-lt"/>
              </a:rPr>
              <a:t>Series of coordinated value touches, targeting the vertical of the company and role of individual</a:t>
            </a:r>
          </a:p>
          <a:p>
            <a:pPr marL="214313" indent="-214313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latin typeface="+mj-lt"/>
              </a:rPr>
              <a:t>Communicates a high value offering and timely business value that compels a prospect to engage</a:t>
            </a:r>
          </a:p>
          <a:p>
            <a:pPr marL="214313" indent="-214313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latin typeface="+mj-lt"/>
              </a:rPr>
              <a:t>Utilizes social media, email, partner efforts &amp; sales touches to drive engagements</a:t>
            </a:r>
          </a:p>
          <a:p>
            <a:endParaRPr lang="en-US" sz="2025" dirty="0"/>
          </a:p>
        </p:txBody>
      </p:sp>
    </p:spTree>
    <p:extLst>
      <p:ext uri="{BB962C8B-B14F-4D97-AF65-F5344CB8AC3E}">
        <p14:creationId xmlns:p14="http://schemas.microsoft.com/office/powerpoint/2010/main" val="22583103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FAF0FE8-A72A-8C41-B7CF-D077AB438199}"/>
              </a:ext>
            </a:extLst>
          </p:cNvPr>
          <p:cNvSpPr txBox="1">
            <a:spLocks/>
          </p:cNvSpPr>
          <p:nvPr/>
        </p:nvSpPr>
        <p:spPr>
          <a:xfrm>
            <a:off x="152400" y="0"/>
            <a:ext cx="9280128" cy="401311"/>
          </a:xfrm>
          <a:prstGeom prst="rect">
            <a:avLst/>
          </a:prstGeom>
        </p:spPr>
        <p:txBody>
          <a:bodyPr lIns="75930" tIns="37964" rIns="75930" bIns="37964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/>
                <a:ea typeface="+mj-ea"/>
                <a:cs typeface="+mj-cs"/>
                <a:sym typeface="Gotham-Medium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 charset="0"/>
                <a:ea typeface="ヒラギノ角ゴ ProN W6" charset="0"/>
                <a:cs typeface="ヒラギノ角ゴ ProN W6" charset="0"/>
                <a:sym typeface="Gotham-Medium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 charset="0"/>
                <a:ea typeface="ヒラギノ角ゴ ProN W6" charset="0"/>
                <a:cs typeface="ヒラギノ角ゴ ProN W6" charset="0"/>
                <a:sym typeface="Gotham-Medium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 charset="0"/>
                <a:ea typeface="ヒラギノ角ゴ ProN W6" charset="0"/>
                <a:cs typeface="ヒラギノ角ゴ ProN W6" charset="0"/>
                <a:sym typeface="Gotham-Medium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 charset="0"/>
                <a:ea typeface="ヒラギノ角ゴ ProN W6" charset="0"/>
                <a:cs typeface="ヒラギノ角ゴ ProN W6" charset="0"/>
                <a:sym typeface="Gotham-Medium" charset="0"/>
              </a:defRPr>
            </a:lvl5pPr>
            <a:lvl6pPr marL="358170" algn="r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Gotham-Medium" charset="0"/>
                <a:ea typeface="ヒラギノ角ゴ ProN W6" charset="0"/>
                <a:cs typeface="ヒラギノ角ゴ ProN W6" charset="0"/>
                <a:sym typeface="Gotham-Medium" charset="0"/>
              </a:defRPr>
            </a:lvl6pPr>
            <a:lvl7pPr marL="716341" algn="r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Gotham-Medium" charset="0"/>
                <a:ea typeface="ヒラギノ角ゴ ProN W6" charset="0"/>
                <a:cs typeface="ヒラギノ角ゴ ProN W6" charset="0"/>
                <a:sym typeface="Gotham-Medium" charset="0"/>
              </a:defRPr>
            </a:lvl7pPr>
            <a:lvl8pPr marL="1074511" algn="r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Gotham-Medium" charset="0"/>
                <a:ea typeface="ヒラギノ角ゴ ProN W6" charset="0"/>
                <a:cs typeface="ヒラギノ角ゴ ProN W6" charset="0"/>
                <a:sym typeface="Gotham-Medium" charset="0"/>
              </a:defRPr>
            </a:lvl8pPr>
            <a:lvl9pPr marL="1432682" algn="r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Gotham-Medium" charset="0"/>
                <a:ea typeface="ヒラギノ角ゴ ProN W6" charset="0"/>
                <a:cs typeface="ヒラギノ角ゴ ProN W6" charset="0"/>
                <a:sym typeface="Gotham-Medium" charset="0"/>
              </a:defRPr>
            </a:lvl9pPr>
          </a:lstStyle>
          <a:p>
            <a:pPr algn="l" defTabSz="685800">
              <a:defRPr/>
            </a:pPr>
            <a:r>
              <a:rPr lang="en-US" sz="25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ヒラギノ角ゴ ProN W3" charset="0"/>
                <a:cs typeface="Arial"/>
              </a:rPr>
              <a:t>Why ABM is Critical to Success in 2022?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533769-195F-4A0D-857D-95D27A4C0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3800" y="1172308"/>
            <a:ext cx="5222935" cy="3581400"/>
          </a:xfrm>
        </p:spPr>
        <p:txBody>
          <a:bodyPr/>
          <a:lstStyle/>
          <a:p>
            <a:pPr>
              <a:spcAft>
                <a:spcPts val="900"/>
              </a:spcAft>
            </a:pPr>
            <a:r>
              <a:rPr lang="en-US" sz="1600" dirty="0"/>
              <a:t>70% of reps cite access to stakeholders as primary challenge*</a:t>
            </a:r>
          </a:p>
          <a:p>
            <a:pPr>
              <a:lnSpc>
                <a:spcPct val="200000"/>
              </a:lnSpc>
              <a:spcAft>
                <a:spcPts val="900"/>
              </a:spcAft>
            </a:pPr>
            <a:r>
              <a:rPr lang="en-US" sz="1600" dirty="0"/>
              <a:t>43% of buyers prefer rep free buying*</a:t>
            </a:r>
          </a:p>
          <a:p>
            <a:pPr>
              <a:spcAft>
                <a:spcPts val="900"/>
              </a:spcAft>
            </a:pPr>
            <a:r>
              <a:rPr lang="en-US" sz="1600" dirty="0"/>
              <a:t>Buyers only spend 17% of research time with vendors during buying cycle*</a:t>
            </a:r>
          </a:p>
          <a:p>
            <a:pPr>
              <a:spcAft>
                <a:spcPts val="900"/>
              </a:spcAft>
            </a:pPr>
            <a:r>
              <a:rPr lang="en-US" sz="1600" dirty="0"/>
              <a:t>Need to create enterprise-wide need realization with key stakeholders (DUF’s &amp; Influencers)</a:t>
            </a:r>
          </a:p>
          <a:p>
            <a:pPr>
              <a:lnSpc>
                <a:spcPct val="150000"/>
              </a:lnSpc>
              <a:spcAft>
                <a:spcPts val="900"/>
              </a:spcAft>
            </a:pPr>
            <a:r>
              <a:rPr lang="en-US" sz="1600" dirty="0"/>
              <a:t>Lock out competition</a:t>
            </a:r>
          </a:p>
          <a:p>
            <a:pPr marL="671757" lvl="7">
              <a:spcAft>
                <a:spcPts val="900"/>
              </a:spcAft>
            </a:pPr>
            <a:endParaRPr lang="en-US" sz="1350" i="1" dirty="0"/>
          </a:p>
          <a:p>
            <a:pPr marL="671757" lvl="7">
              <a:spcAft>
                <a:spcPts val="900"/>
              </a:spcAft>
            </a:pPr>
            <a:r>
              <a:rPr lang="en-US" sz="1350" i="1" dirty="0"/>
              <a:t>* Gartner, Inc.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D1D756-4432-4434-8BEB-75795CC1E9D2}"/>
              </a:ext>
            </a:extLst>
          </p:cNvPr>
          <p:cNvSpPr txBox="1"/>
          <p:nvPr/>
        </p:nvSpPr>
        <p:spPr>
          <a:xfrm>
            <a:off x="689636" y="2841674"/>
            <a:ext cx="2362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"The significant problems we face </a:t>
            </a:r>
            <a:r>
              <a:rPr lang="en-US" sz="1400" b="1" i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cannot be solved at the same level</a:t>
            </a:r>
            <a:r>
              <a:rPr lang="en-US" sz="1400" i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of thinking we were at when we created them.”…Albert Einstein</a:t>
            </a:r>
          </a:p>
        </p:txBody>
      </p:sp>
      <p:pic>
        <p:nvPicPr>
          <p:cNvPr id="1026" name="Picture 2" descr="Logical Critical Thinking Skills | Online Course">
            <a:extLst>
              <a:ext uri="{FF2B5EF4-FFF2-40B4-BE49-F238E27FC236}">
                <a16:creationId xmlns:a16="http://schemas.microsoft.com/office/drawing/2014/main" id="{FDFB3B30-AAD2-4B42-A55C-EF0AB1AD8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81100"/>
            <a:ext cx="2588559" cy="155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15458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B018DBB-7081-1448-9D61-A5F2A310FF6B}"/>
              </a:ext>
            </a:extLst>
          </p:cNvPr>
          <p:cNvSpPr txBox="1">
            <a:spLocks/>
          </p:cNvSpPr>
          <p:nvPr/>
        </p:nvSpPr>
        <p:spPr>
          <a:xfrm>
            <a:off x="152400" y="0"/>
            <a:ext cx="9280128" cy="401311"/>
          </a:xfrm>
          <a:prstGeom prst="rect">
            <a:avLst/>
          </a:prstGeom>
        </p:spPr>
        <p:txBody>
          <a:bodyPr lIns="75930" tIns="37964" rIns="75930" bIns="37964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/>
                <a:ea typeface="+mj-ea"/>
                <a:cs typeface="+mj-cs"/>
                <a:sym typeface="Gotham-Medium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 charset="0"/>
                <a:ea typeface="ヒラギノ角ゴ ProN W6" charset="0"/>
                <a:cs typeface="ヒラギノ角ゴ ProN W6" charset="0"/>
                <a:sym typeface="Gotham-Medium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 charset="0"/>
                <a:ea typeface="ヒラギノ角ゴ ProN W6" charset="0"/>
                <a:cs typeface="ヒラギノ角ゴ ProN W6" charset="0"/>
                <a:sym typeface="Gotham-Medium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 charset="0"/>
                <a:ea typeface="ヒラギノ角ゴ ProN W6" charset="0"/>
                <a:cs typeface="ヒラギノ角ゴ ProN W6" charset="0"/>
                <a:sym typeface="Gotham-Medium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 charset="0"/>
                <a:ea typeface="ヒラギノ角ゴ ProN W6" charset="0"/>
                <a:cs typeface="ヒラギノ角ゴ ProN W6" charset="0"/>
                <a:sym typeface="Gotham-Medium" charset="0"/>
              </a:defRPr>
            </a:lvl5pPr>
            <a:lvl6pPr marL="358170" algn="r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Gotham-Medium" charset="0"/>
                <a:ea typeface="ヒラギノ角ゴ ProN W6" charset="0"/>
                <a:cs typeface="ヒラギノ角ゴ ProN W6" charset="0"/>
                <a:sym typeface="Gotham-Medium" charset="0"/>
              </a:defRPr>
            </a:lvl6pPr>
            <a:lvl7pPr marL="716341" algn="r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Gotham-Medium" charset="0"/>
                <a:ea typeface="ヒラギノ角ゴ ProN W6" charset="0"/>
                <a:cs typeface="ヒラギノ角ゴ ProN W6" charset="0"/>
                <a:sym typeface="Gotham-Medium" charset="0"/>
              </a:defRPr>
            </a:lvl7pPr>
            <a:lvl8pPr marL="1074511" algn="r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Gotham-Medium" charset="0"/>
                <a:ea typeface="ヒラギノ角ゴ ProN W6" charset="0"/>
                <a:cs typeface="ヒラギノ角ゴ ProN W6" charset="0"/>
                <a:sym typeface="Gotham-Medium" charset="0"/>
              </a:defRPr>
            </a:lvl8pPr>
            <a:lvl9pPr marL="1432682" algn="r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Gotham-Medium" charset="0"/>
                <a:ea typeface="ヒラギノ角ゴ ProN W6" charset="0"/>
                <a:cs typeface="ヒラギノ角ゴ ProN W6" charset="0"/>
                <a:sym typeface="Gotham-Medium" charset="0"/>
              </a:defRPr>
            </a:lvl9pPr>
          </a:lstStyle>
          <a:p>
            <a:pPr algn="l" defTabSz="685800">
              <a:defRPr/>
            </a:pPr>
            <a:r>
              <a:rPr lang="en-US" sz="25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ヒラギノ角ゴ ProN W3" charset="0"/>
                <a:cs typeface="Arial"/>
              </a:rPr>
              <a:t>Value for our Partners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7AF3CCF8-56C9-4229-A381-01A38C6B9A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551189"/>
            <a:ext cx="2674144" cy="49224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D586AE-C356-42CC-9D77-420DE297D0B1}"/>
              </a:ext>
            </a:extLst>
          </p:cNvPr>
          <p:cNvSpPr txBox="1"/>
          <p:nvPr/>
        </p:nvSpPr>
        <p:spPr>
          <a:xfrm>
            <a:off x="457200" y="1028700"/>
            <a:ext cx="4910137" cy="3131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5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Opportunity size is enormous</a:t>
            </a:r>
          </a:p>
          <a:p>
            <a:pPr marL="214313" indent="-214313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Drives device volume (every cart requires devices)</a:t>
            </a:r>
          </a:p>
          <a:p>
            <a:pPr marL="214313" indent="-214313">
              <a:lnSpc>
                <a:spcPct val="15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Creates new audience for broader offerings</a:t>
            </a:r>
          </a:p>
          <a:p>
            <a:pPr marL="214313" indent="-214313">
              <a:lnSpc>
                <a:spcPct val="15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Drives new use-cases with hidden prospects</a:t>
            </a:r>
          </a:p>
          <a:p>
            <a:pPr marL="214313" indent="-214313">
              <a:lnSpc>
                <a:spcPct val="15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Makes us consultative business partner</a:t>
            </a:r>
          </a:p>
          <a:p>
            <a:pPr marL="214313" indent="-214313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Customizable marketing tools make it easy (we have a great story to tell)</a:t>
            </a:r>
          </a:p>
        </p:txBody>
      </p:sp>
    </p:spTree>
    <p:extLst>
      <p:ext uri="{BB962C8B-B14F-4D97-AF65-F5344CB8AC3E}">
        <p14:creationId xmlns:p14="http://schemas.microsoft.com/office/powerpoint/2010/main" val="155166009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6E98990-1F84-4A88-82BF-01ED662499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908" y="2085975"/>
            <a:ext cx="5130955" cy="154305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0B5DE2A-BF3E-214F-A774-096D73217CA5}"/>
              </a:ext>
            </a:extLst>
          </p:cNvPr>
          <p:cNvSpPr txBox="1">
            <a:spLocks/>
          </p:cNvSpPr>
          <p:nvPr/>
        </p:nvSpPr>
        <p:spPr>
          <a:xfrm>
            <a:off x="152400" y="0"/>
            <a:ext cx="9280128" cy="401311"/>
          </a:xfrm>
          <a:prstGeom prst="rect">
            <a:avLst/>
          </a:prstGeom>
        </p:spPr>
        <p:txBody>
          <a:bodyPr lIns="75930" tIns="37964" rIns="75930" bIns="37964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/>
                <a:ea typeface="+mj-ea"/>
                <a:cs typeface="+mj-cs"/>
                <a:sym typeface="Gotham-Medium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 charset="0"/>
                <a:ea typeface="ヒラギノ角ゴ ProN W6" charset="0"/>
                <a:cs typeface="ヒラギノ角ゴ ProN W6" charset="0"/>
                <a:sym typeface="Gotham-Medium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 charset="0"/>
                <a:ea typeface="ヒラギノ角ゴ ProN W6" charset="0"/>
                <a:cs typeface="ヒラギノ角ゴ ProN W6" charset="0"/>
                <a:sym typeface="Gotham-Medium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 charset="0"/>
                <a:ea typeface="ヒラギノ角ゴ ProN W6" charset="0"/>
                <a:cs typeface="ヒラギノ角ゴ ProN W6" charset="0"/>
                <a:sym typeface="Gotham-Medium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 charset="0"/>
                <a:ea typeface="ヒラギノ角ゴ ProN W6" charset="0"/>
                <a:cs typeface="ヒラギノ角ゴ ProN W6" charset="0"/>
                <a:sym typeface="Gotham-Medium" charset="0"/>
              </a:defRPr>
            </a:lvl5pPr>
            <a:lvl6pPr marL="358170" algn="r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Gotham-Medium" charset="0"/>
                <a:ea typeface="ヒラギノ角ゴ ProN W6" charset="0"/>
                <a:cs typeface="ヒラギノ角ゴ ProN W6" charset="0"/>
                <a:sym typeface="Gotham-Medium" charset="0"/>
              </a:defRPr>
            </a:lvl6pPr>
            <a:lvl7pPr marL="716341" algn="r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Gotham-Medium" charset="0"/>
                <a:ea typeface="ヒラギノ角ゴ ProN W6" charset="0"/>
                <a:cs typeface="ヒラギノ角ゴ ProN W6" charset="0"/>
                <a:sym typeface="Gotham-Medium" charset="0"/>
              </a:defRPr>
            </a:lvl7pPr>
            <a:lvl8pPr marL="1074511" algn="r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Gotham-Medium" charset="0"/>
                <a:ea typeface="ヒラギノ角ゴ ProN W6" charset="0"/>
                <a:cs typeface="ヒラギノ角ゴ ProN W6" charset="0"/>
                <a:sym typeface="Gotham-Medium" charset="0"/>
              </a:defRPr>
            </a:lvl8pPr>
            <a:lvl9pPr marL="1432682" algn="r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Gotham-Medium" charset="0"/>
                <a:ea typeface="ヒラギノ角ゴ ProN W6" charset="0"/>
                <a:cs typeface="ヒラギノ角ゴ ProN W6" charset="0"/>
                <a:sym typeface="Gotham-Medium" charset="0"/>
              </a:defRPr>
            </a:lvl9pPr>
          </a:lstStyle>
          <a:p>
            <a:pPr algn="l" defTabSz="685800">
              <a:defRPr/>
            </a:pPr>
            <a:r>
              <a:rPr lang="en-US" sz="25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ヒラギノ角ゴ ProN W3" charset="0"/>
                <a:cs typeface="Arial"/>
              </a:rPr>
              <a:t>Results So Far (in 7 weeks)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763DE4-2D6F-4650-A35F-B4C8E515B118}"/>
              </a:ext>
            </a:extLst>
          </p:cNvPr>
          <p:cNvSpPr txBox="1"/>
          <p:nvPr/>
        </p:nvSpPr>
        <p:spPr>
          <a:xfrm>
            <a:off x="304800" y="876300"/>
            <a:ext cx="4114800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New opportunity for 46 carts with retailer</a:t>
            </a:r>
          </a:p>
          <a:p>
            <a:pPr marL="214313" indent="-214313"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 sz="1600" dirty="0">
              <a:latin typeface="+mn-lt"/>
            </a:endParaRPr>
          </a:p>
          <a:p>
            <a:pPr marL="214313" indent="-214313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First cart sale to multi-national food manufacturer</a:t>
            </a:r>
          </a:p>
          <a:p>
            <a:pPr marL="214313" indent="-214313"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 sz="1600" dirty="0">
              <a:latin typeface="+mn-lt"/>
            </a:endParaRPr>
          </a:p>
          <a:p>
            <a:pPr marL="214313" indent="-214313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Engaged with leader of medical devices for global standardization of processes</a:t>
            </a:r>
          </a:p>
          <a:p>
            <a:pPr marL="214313" indent="-214313"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 sz="1600" dirty="0">
              <a:latin typeface="+mn-lt"/>
            </a:endParaRPr>
          </a:p>
          <a:p>
            <a:pPr marL="214313" indent="-214313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Identified new opportunities with several reseller partners for new applications and new stakeholders within their existing accounts</a:t>
            </a:r>
          </a:p>
        </p:txBody>
      </p:sp>
    </p:spTree>
    <p:extLst>
      <p:ext uri="{BB962C8B-B14F-4D97-AF65-F5344CB8AC3E}">
        <p14:creationId xmlns:p14="http://schemas.microsoft.com/office/powerpoint/2010/main" val="377745964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9B7BBB0-67AE-4D70-B954-83BE83C7A89E}"/>
              </a:ext>
            </a:extLst>
          </p:cNvPr>
          <p:cNvSpPr txBox="1"/>
          <p:nvPr/>
        </p:nvSpPr>
        <p:spPr>
          <a:xfrm>
            <a:off x="-152400" y="4914900"/>
            <a:ext cx="9448800" cy="914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24304" y="285751"/>
            <a:ext cx="6858000" cy="401311"/>
          </a:xfrm>
          <a:prstGeom prst="rect">
            <a:avLst/>
          </a:prstGeom>
        </p:spPr>
        <p:txBody>
          <a:bodyPr lIns="68579" tIns="34289" rIns="68579" bIns="34289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/>
                <a:ea typeface="+mj-ea"/>
                <a:cs typeface="+mj-cs"/>
                <a:sym typeface="Gotham-Medium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 charset="0"/>
                <a:ea typeface="ヒラギノ角ゴ ProN W6" charset="0"/>
                <a:cs typeface="ヒラギノ角ゴ ProN W6" charset="0"/>
                <a:sym typeface="Gotham-Medium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 charset="0"/>
                <a:ea typeface="ヒラギノ角ゴ ProN W6" charset="0"/>
                <a:cs typeface="ヒラギノ角ゴ ProN W6" charset="0"/>
                <a:sym typeface="Gotham-Medium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 charset="0"/>
                <a:ea typeface="ヒラギノ角ゴ ProN W6" charset="0"/>
                <a:cs typeface="ヒラギノ角ゴ ProN W6" charset="0"/>
                <a:sym typeface="Gotham-Medium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 charset="0"/>
                <a:ea typeface="ヒラギノ角ゴ ProN W6" charset="0"/>
                <a:cs typeface="ヒラギノ角ゴ ProN W6" charset="0"/>
                <a:sym typeface="Gotham-Medium" charset="0"/>
              </a:defRPr>
            </a:lvl5pPr>
            <a:lvl6pPr marL="358170" algn="r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Gotham-Medium" charset="0"/>
                <a:ea typeface="ヒラギノ角ゴ ProN W6" charset="0"/>
                <a:cs typeface="ヒラギノ角ゴ ProN W6" charset="0"/>
                <a:sym typeface="Gotham-Medium" charset="0"/>
              </a:defRPr>
            </a:lvl6pPr>
            <a:lvl7pPr marL="716341" algn="r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Gotham-Medium" charset="0"/>
                <a:ea typeface="ヒラギノ角ゴ ProN W6" charset="0"/>
                <a:cs typeface="ヒラギノ角ゴ ProN W6" charset="0"/>
                <a:sym typeface="Gotham-Medium" charset="0"/>
              </a:defRPr>
            </a:lvl7pPr>
            <a:lvl8pPr marL="1074511" algn="r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Gotham-Medium" charset="0"/>
                <a:ea typeface="ヒラギノ角ゴ ProN W6" charset="0"/>
                <a:cs typeface="ヒラギノ角ゴ ProN W6" charset="0"/>
                <a:sym typeface="Gotham-Medium" charset="0"/>
              </a:defRPr>
            </a:lvl8pPr>
            <a:lvl9pPr marL="1432682" algn="r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Gotham-Medium" charset="0"/>
                <a:ea typeface="ヒラギノ角ゴ ProN W6" charset="0"/>
                <a:cs typeface="ヒラギノ角ゴ ProN W6" charset="0"/>
                <a:sym typeface="Gotham-Medium" charset="0"/>
              </a:defRPr>
            </a:lvl9pPr>
          </a:lstStyle>
          <a:p>
            <a:pPr algn="ctr" defTabSz="605108">
              <a:defRPr/>
            </a:pPr>
            <a:endParaRPr lang="en-US" sz="2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ヒラギノ角ゴ ProN W3" charset="0"/>
              <a:cs typeface="Arial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C7FB8B7-892D-421C-A584-D8B38D50C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449" y="571500"/>
            <a:ext cx="8607105" cy="647420"/>
          </a:xfrm>
        </p:spPr>
        <p:txBody>
          <a:bodyPr/>
          <a:lstStyle/>
          <a:p>
            <a:pPr algn="l"/>
            <a:r>
              <a:rPr lang="en-US" sz="2520" b="1" dirty="0">
                <a:solidFill>
                  <a:schemeClr val="tx1"/>
                </a:solidFill>
              </a:rPr>
              <a:t>Contact Us Anytime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54282DD-E467-4E37-A709-A68C09AE1938}"/>
              </a:ext>
            </a:extLst>
          </p:cNvPr>
          <p:cNvSpPr txBox="1"/>
          <p:nvPr/>
        </p:nvSpPr>
        <p:spPr>
          <a:xfrm>
            <a:off x="381000" y="3314700"/>
            <a:ext cx="2286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/>
              </a:rPr>
              <a:t>Kevin Ledversis </a:t>
            </a:r>
          </a:p>
          <a:p>
            <a:pPr algn="ctr"/>
            <a:r>
              <a:rPr lang="en-US" sz="1200" dirty="0">
                <a:latin typeface="Arial"/>
              </a:rPr>
              <a:t>Director of Sales</a:t>
            </a:r>
          </a:p>
          <a:p>
            <a:pPr algn="ctr"/>
            <a:r>
              <a:rPr lang="en-US" sz="1200" dirty="0">
                <a:latin typeface="Arial"/>
              </a:rPr>
              <a:t>P: 978-882-1017</a:t>
            </a:r>
          </a:p>
          <a:p>
            <a:pPr algn="ctr"/>
            <a:r>
              <a:rPr lang="en-US" sz="1200" dirty="0">
                <a:latin typeface="Arial"/>
                <a:hlinkClick r:id="rId3"/>
              </a:rPr>
              <a:t>kledversis@newcastlesys.com</a:t>
            </a:r>
            <a:endParaRPr lang="en-US" sz="1200" dirty="0">
              <a:latin typeface="Arial"/>
            </a:endParaRPr>
          </a:p>
          <a:p>
            <a:pPr algn="ctr"/>
            <a:endParaRPr lang="en-US" sz="1200" dirty="0">
              <a:latin typeface="Arial"/>
            </a:endParaRPr>
          </a:p>
        </p:txBody>
      </p:sp>
      <p:pic>
        <p:nvPicPr>
          <p:cNvPr id="3" name="Picture 2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B90C30D8-D846-4D33-BE3B-67B0B3A2356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838" y="1257300"/>
            <a:ext cx="2013340" cy="2013340"/>
          </a:xfrm>
          <a:prstGeom prst="rect">
            <a:avLst/>
          </a:prstGeom>
        </p:spPr>
      </p:pic>
      <p:pic>
        <p:nvPicPr>
          <p:cNvPr id="6" name="Picture 5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788E7738-A8CD-4E39-BAAE-8B7B4CA336B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57300"/>
            <a:ext cx="2057400" cy="2057400"/>
          </a:xfrm>
          <a:prstGeom prst="rect">
            <a:avLst/>
          </a:prstGeom>
        </p:spPr>
      </p:pic>
      <p:pic>
        <p:nvPicPr>
          <p:cNvPr id="8" name="Picture 7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78F9ACB8-1B67-41A0-BE55-FD37B26D60C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437" y="1257300"/>
            <a:ext cx="2018563" cy="201856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74AEA7F-4E73-41FD-BA89-079669DB114F}"/>
              </a:ext>
            </a:extLst>
          </p:cNvPr>
          <p:cNvSpPr txBox="1"/>
          <p:nvPr/>
        </p:nvSpPr>
        <p:spPr>
          <a:xfrm>
            <a:off x="3296018" y="3314700"/>
            <a:ext cx="25146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/>
              </a:rPr>
              <a:t>Drew Arnold </a:t>
            </a:r>
          </a:p>
          <a:p>
            <a:pPr algn="ctr"/>
            <a:r>
              <a:rPr lang="en-US" sz="1200" dirty="0">
                <a:latin typeface="Arial"/>
              </a:rPr>
              <a:t>Midwest Regional Sales Manager</a:t>
            </a:r>
          </a:p>
          <a:p>
            <a:pPr algn="ctr"/>
            <a:r>
              <a:rPr lang="en-US" sz="1200" dirty="0">
                <a:latin typeface="Arial"/>
              </a:rPr>
              <a:t>P: 317-997-2969</a:t>
            </a:r>
          </a:p>
          <a:p>
            <a:pPr algn="ctr"/>
            <a:r>
              <a:rPr lang="en-US" sz="1200" dirty="0">
                <a:latin typeface="Arial"/>
                <a:hlinkClick r:id="rId7"/>
              </a:rPr>
              <a:t>darnold@newcastlesys.com</a:t>
            </a:r>
            <a:endParaRPr lang="en-US" sz="1200" dirty="0">
              <a:latin typeface="Arial"/>
            </a:endParaRPr>
          </a:p>
          <a:p>
            <a:pPr algn="ctr"/>
            <a:endParaRPr lang="en-US" sz="1200" dirty="0">
              <a:latin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716BF5-A47E-4398-93CD-A0FF049CE38C}"/>
              </a:ext>
            </a:extLst>
          </p:cNvPr>
          <p:cNvSpPr txBox="1"/>
          <p:nvPr/>
        </p:nvSpPr>
        <p:spPr>
          <a:xfrm>
            <a:off x="6096000" y="3314700"/>
            <a:ext cx="281535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/>
              </a:rPr>
              <a:t>Pat Hoskins </a:t>
            </a:r>
          </a:p>
          <a:p>
            <a:pPr algn="ctr"/>
            <a:r>
              <a:rPr lang="en-US" sz="1200" dirty="0">
                <a:latin typeface="Arial"/>
              </a:rPr>
              <a:t>Strategic Accounts Manager</a:t>
            </a:r>
          </a:p>
          <a:p>
            <a:pPr algn="ctr"/>
            <a:r>
              <a:rPr lang="en-US" sz="1200" dirty="0">
                <a:latin typeface="Arial"/>
              </a:rPr>
              <a:t>P: 706-809-7794</a:t>
            </a:r>
          </a:p>
          <a:p>
            <a:pPr algn="ctr"/>
            <a:r>
              <a:rPr lang="en-US" sz="1200" dirty="0">
                <a:latin typeface="Arial"/>
                <a:hlinkClick r:id="rId8"/>
              </a:rPr>
              <a:t>phoskins@newcastlesys.com</a:t>
            </a:r>
            <a:endParaRPr lang="en-US" sz="1200" dirty="0">
              <a:latin typeface="Arial"/>
            </a:endParaRPr>
          </a:p>
          <a:p>
            <a:pPr algn="ctr"/>
            <a:endParaRPr lang="en-US" sz="1200" dirty="0"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A1A0C7-DF92-4CE7-9CE9-60D06E574033}"/>
              </a:ext>
            </a:extLst>
          </p:cNvPr>
          <p:cNvSpPr txBox="1"/>
          <p:nvPr/>
        </p:nvSpPr>
        <p:spPr>
          <a:xfrm>
            <a:off x="370449" y="4457700"/>
            <a:ext cx="83925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+mn-lt"/>
              </a:rPr>
              <a:t>All referenced sales tools can be accessed in our Reseller Portal:</a:t>
            </a:r>
          </a:p>
          <a:p>
            <a:pPr algn="ctr"/>
            <a:endParaRPr lang="en-US" sz="1600" b="1" dirty="0">
              <a:latin typeface="+mn-lt"/>
            </a:endParaRPr>
          </a:p>
          <a:p>
            <a:pPr algn="ctr"/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+mn-lt"/>
                <a:hlinkClick r:id="rId9"/>
              </a:rPr>
              <a:t>https://www.newcastlesys.com/resellers</a:t>
            </a:r>
            <a:endParaRPr lang="en-US" sz="16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endParaRPr lang="en-US" sz="16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5425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Poll-Question-Background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" t="18094" b="16215"/>
          <a:stretch/>
        </p:blipFill>
        <p:spPr>
          <a:xfrm>
            <a:off x="0" y="725570"/>
            <a:ext cx="9144000" cy="414763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C7FB8B7-892D-421C-A584-D8B38D50CE81}"/>
              </a:ext>
            </a:extLst>
          </p:cNvPr>
          <p:cNvSpPr txBox="1">
            <a:spLocks/>
          </p:cNvSpPr>
          <p:nvPr/>
        </p:nvSpPr>
        <p:spPr>
          <a:xfrm>
            <a:off x="76200" y="2706347"/>
            <a:ext cx="6020095" cy="1324282"/>
          </a:xfrm>
        </p:spPr>
        <p:txBody>
          <a:bodyPr lIns="68579" tIns="34289" rIns="68579" bIns="34289"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rgbClr val="313032"/>
                </a:solidFill>
                <a:latin typeface="Arial"/>
                <a:ea typeface="+mj-ea"/>
                <a:cs typeface="+mj-cs"/>
                <a:sym typeface="Gotham-Medium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rgbClr val="313032"/>
                </a:solidFill>
                <a:latin typeface="Arial" charset="0"/>
                <a:ea typeface="ヒラギノ角ゴ ProN W6" charset="0"/>
                <a:cs typeface="ヒラギノ角ゴ ProN W6" charset="0"/>
                <a:sym typeface="Gotham-Medium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rgbClr val="313032"/>
                </a:solidFill>
                <a:latin typeface="Arial" charset="0"/>
                <a:ea typeface="ヒラギノ角ゴ ProN W6" charset="0"/>
                <a:cs typeface="ヒラギノ角ゴ ProN W6" charset="0"/>
                <a:sym typeface="Gotham-Medium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rgbClr val="313032"/>
                </a:solidFill>
                <a:latin typeface="Arial" charset="0"/>
                <a:ea typeface="ヒラギノ角ゴ ProN W6" charset="0"/>
                <a:cs typeface="ヒラギノ角ゴ ProN W6" charset="0"/>
                <a:sym typeface="Gotham-Medium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rgbClr val="313032"/>
                </a:solidFill>
                <a:latin typeface="Arial" charset="0"/>
                <a:ea typeface="ヒラギノ角ゴ ProN W6" charset="0"/>
                <a:cs typeface="ヒラギノ角ゴ ProN W6" charset="0"/>
                <a:sym typeface="Gotham-Medium" charset="0"/>
              </a:defRPr>
            </a:lvl5pPr>
            <a:lvl6pPr marL="396558" algn="r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rgbClr val="313032"/>
                </a:solidFill>
                <a:latin typeface="Gotham-Medium" charset="0"/>
                <a:ea typeface="ヒラギノ角ゴ ProN W6" charset="0"/>
                <a:cs typeface="ヒラギノ角ゴ ProN W6" charset="0"/>
                <a:sym typeface="Gotham-Medium" charset="0"/>
              </a:defRPr>
            </a:lvl6pPr>
            <a:lvl7pPr marL="793114" algn="r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rgbClr val="313032"/>
                </a:solidFill>
                <a:latin typeface="Gotham-Medium" charset="0"/>
                <a:ea typeface="ヒラギノ角ゴ ProN W6" charset="0"/>
                <a:cs typeface="ヒラギノ角ゴ ProN W6" charset="0"/>
                <a:sym typeface="Gotham-Medium" charset="0"/>
              </a:defRPr>
            </a:lvl7pPr>
            <a:lvl8pPr marL="1189672" algn="r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rgbClr val="313032"/>
                </a:solidFill>
                <a:latin typeface="Gotham-Medium" charset="0"/>
                <a:ea typeface="ヒラギノ角ゴ ProN W6" charset="0"/>
                <a:cs typeface="ヒラギノ角ゴ ProN W6" charset="0"/>
                <a:sym typeface="Gotham-Medium" charset="0"/>
              </a:defRPr>
            </a:lvl8pPr>
            <a:lvl9pPr marL="1586231" algn="r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rgbClr val="313032"/>
                </a:solidFill>
                <a:latin typeface="Gotham-Medium" charset="0"/>
                <a:ea typeface="ヒラギノ角ゴ ProN W6" charset="0"/>
                <a:cs typeface="ヒラギノ角ゴ ProN W6" charset="0"/>
                <a:sym typeface="Gotham-Medium" charset="0"/>
              </a:defRPr>
            </a:lvl9pPr>
          </a:lstStyle>
          <a:p>
            <a:pPr algn="ctr"/>
            <a:r>
              <a:rPr lang="en-US" sz="3750" b="1" dirty="0">
                <a:solidFill>
                  <a:schemeClr val="tx1"/>
                </a:solidFill>
              </a:rPr>
              <a:t>YOUR QUESTIONS</a:t>
            </a:r>
          </a:p>
          <a:p>
            <a:pPr algn="ctr"/>
            <a:endParaRPr lang="en-US" sz="1500" b="1" dirty="0">
              <a:solidFill>
                <a:schemeClr val="tx1"/>
              </a:solidFill>
            </a:endParaRPr>
          </a:p>
          <a:p>
            <a:pPr algn="ctr"/>
            <a:endParaRPr lang="en-US" sz="3750" b="1" dirty="0">
              <a:solidFill>
                <a:schemeClr val="tx1"/>
              </a:solidFill>
            </a:endParaRPr>
          </a:p>
          <a:p>
            <a:pPr algn="ctr"/>
            <a:endParaRPr lang="en-US" sz="3750" b="1" dirty="0">
              <a:solidFill>
                <a:schemeClr val="tx1"/>
              </a:solidFill>
            </a:endParaRPr>
          </a:p>
          <a:p>
            <a:pPr algn="ctr"/>
            <a:endParaRPr lang="en-US" sz="2520" dirty="0">
              <a:solidFill>
                <a:schemeClr val="tx1"/>
              </a:solidFill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332A45FB-4EC5-4E10-BE67-6D5D5E38536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63" b="46281"/>
          <a:stretch/>
        </p:blipFill>
        <p:spPr>
          <a:xfrm>
            <a:off x="1066800" y="876300"/>
            <a:ext cx="3636370" cy="98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339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150D9C2-8060-41FB-97B7-1D194C0B4AD1}"/>
              </a:ext>
            </a:extLst>
          </p:cNvPr>
          <p:cNvSpPr txBox="1"/>
          <p:nvPr/>
        </p:nvSpPr>
        <p:spPr>
          <a:xfrm>
            <a:off x="301283" y="-22699"/>
            <a:ext cx="7145089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5108">
              <a:defRPr/>
            </a:pPr>
            <a:r>
              <a:rPr lang="en-US" sz="2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Arial"/>
              </a:rPr>
              <a:t>Welcome Friends!</a:t>
            </a:r>
          </a:p>
        </p:txBody>
      </p:sp>
      <p:pic>
        <p:nvPicPr>
          <p:cNvPr id="5" name="Picture 2" descr="NB-Series-Hero 2">
            <a:extLst>
              <a:ext uri="{FF2B5EF4-FFF2-40B4-BE49-F238E27FC236}">
                <a16:creationId xmlns:a16="http://schemas.microsoft.com/office/drawing/2014/main" id="{6B8BF08E-EAC9-4D7D-A14B-7DBB185197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7" r="22500"/>
          <a:stretch/>
        </p:blipFill>
        <p:spPr bwMode="auto">
          <a:xfrm>
            <a:off x="320040" y="1142481"/>
            <a:ext cx="8544671" cy="370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7CAFD30-FCF6-4C92-BCF0-C5DA80940515}"/>
              </a:ext>
            </a:extLst>
          </p:cNvPr>
          <p:cNvSpPr/>
          <p:nvPr/>
        </p:nvSpPr>
        <p:spPr>
          <a:xfrm>
            <a:off x="1377391" y="1516611"/>
            <a:ext cx="378603" cy="33045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60" dirty="0">
                <a:latin typeface="Arial"/>
                <a:cs typeface="Arial"/>
              </a:rPr>
              <a:t>1</a:t>
            </a:r>
            <a:endParaRPr lang="en-US" sz="1620" dirty="0">
              <a:latin typeface="Arial"/>
              <a:cs typeface="Arial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A8A62F4-D616-4DDF-8912-6A24B1029608}"/>
              </a:ext>
            </a:extLst>
          </p:cNvPr>
          <p:cNvSpPr/>
          <p:nvPr/>
        </p:nvSpPr>
        <p:spPr>
          <a:xfrm>
            <a:off x="1377391" y="1947563"/>
            <a:ext cx="378602" cy="33045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60" dirty="0">
                <a:latin typeface="Arial"/>
                <a:cs typeface="Arial"/>
              </a:rPr>
              <a:t>2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BDA9CA8-0B0E-4B03-A904-DC91C5CA2E19}"/>
              </a:ext>
            </a:extLst>
          </p:cNvPr>
          <p:cNvSpPr/>
          <p:nvPr/>
        </p:nvSpPr>
        <p:spPr>
          <a:xfrm>
            <a:off x="1377391" y="2378516"/>
            <a:ext cx="378602" cy="33045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60" dirty="0">
                <a:latin typeface="Arial"/>
                <a:cs typeface="Arial"/>
              </a:rPr>
              <a:t>3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8B74301-F1A5-4A9B-9A24-1AFD6BA279FA}"/>
              </a:ext>
            </a:extLst>
          </p:cNvPr>
          <p:cNvSpPr/>
          <p:nvPr/>
        </p:nvSpPr>
        <p:spPr>
          <a:xfrm>
            <a:off x="1377391" y="2809466"/>
            <a:ext cx="378602" cy="33045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60" dirty="0">
                <a:latin typeface="Arial"/>
                <a:cs typeface="Arial"/>
              </a:rPr>
              <a:t>4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8D8273C-FFDA-4F4F-B7B7-654F1BABC966}"/>
              </a:ext>
            </a:extLst>
          </p:cNvPr>
          <p:cNvGrpSpPr/>
          <p:nvPr/>
        </p:nvGrpSpPr>
        <p:grpSpPr>
          <a:xfrm>
            <a:off x="1377390" y="3223319"/>
            <a:ext cx="387248" cy="347555"/>
            <a:chOff x="226562" y="4397619"/>
            <a:chExt cx="650194" cy="583549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10577E88-1183-40A4-BE95-CD87019D94B0}"/>
                </a:ext>
              </a:extLst>
            </p:cNvPr>
            <p:cNvSpPr/>
            <p:nvPr/>
          </p:nvSpPr>
          <p:spPr>
            <a:xfrm>
              <a:off x="226562" y="4426329"/>
              <a:ext cx="635679" cy="554839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60" dirty="0">
                  <a:solidFill>
                    <a:schemeClr val="bg1"/>
                  </a:solidFill>
                  <a:cs typeface="Arial"/>
                </a:rPr>
                <a:t>5</a:t>
              </a:r>
              <a:endParaRPr lang="en-US" sz="2160" dirty="0">
                <a:latin typeface="Arial"/>
                <a:cs typeface="Arial"/>
              </a:endParaRPr>
            </a:p>
          </p:txBody>
        </p:sp>
        <p:sp>
          <p:nvSpPr>
            <p:cNvPr id="14" name="Content Placeholder 3">
              <a:extLst>
                <a:ext uri="{FF2B5EF4-FFF2-40B4-BE49-F238E27FC236}">
                  <a16:creationId xmlns:a16="http://schemas.microsoft.com/office/drawing/2014/main" id="{BCFA2BC8-84AA-4864-B229-2BA5158D4670}"/>
                </a:ext>
              </a:extLst>
            </p:cNvPr>
            <p:cNvSpPr txBox="1">
              <a:spLocks/>
            </p:cNvSpPr>
            <p:nvPr/>
          </p:nvSpPr>
          <p:spPr>
            <a:xfrm>
              <a:off x="241077" y="4397619"/>
              <a:ext cx="635679" cy="554838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Clr>
                  <a:srgbClr val="57A0D3"/>
                </a:buClr>
                <a:buFontTx/>
                <a:buNone/>
                <a:defRPr sz="2000" kern="1200" baseline="0">
                  <a:solidFill>
                    <a:srgbClr val="62656A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1pPr>
              <a:lvl2pPr marL="457200" indent="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rgbClr val="34526E"/>
                </a:buClr>
                <a:buFontTx/>
                <a:buNone/>
                <a:defRPr sz="1800" kern="1200">
                  <a:solidFill>
                    <a:srgbClr val="62656A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2pPr>
              <a:lvl3pPr marL="914400" indent="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rgbClr val="34526E"/>
                </a:buClr>
                <a:buFontTx/>
                <a:buNone/>
                <a:defRPr sz="1800" kern="1200">
                  <a:solidFill>
                    <a:srgbClr val="62656A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3pPr>
              <a:lvl4pPr marL="1371600" indent="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rgbClr val="34526E"/>
                </a:buClr>
                <a:buFontTx/>
                <a:buNone/>
                <a:defRPr sz="1800" kern="1200">
                  <a:solidFill>
                    <a:srgbClr val="62656A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4pPr>
              <a:lvl5pPr marL="1828800" indent="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rgbClr val="34526E"/>
                </a:buClr>
                <a:buFontTx/>
                <a:buNone/>
                <a:defRPr sz="1800" kern="1200">
                  <a:solidFill>
                    <a:srgbClr val="62656A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16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1872BB56-DDF4-422D-9365-416F0E9546FB}"/>
              </a:ext>
            </a:extLst>
          </p:cNvPr>
          <p:cNvSpPr/>
          <p:nvPr/>
        </p:nvSpPr>
        <p:spPr>
          <a:xfrm>
            <a:off x="1828801" y="1516612"/>
            <a:ext cx="6720839" cy="330456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60" b="1" dirty="0">
                <a:solidFill>
                  <a:schemeClr val="tx2"/>
                </a:solidFill>
                <a:latin typeface="Arial"/>
                <a:cs typeface="Arial"/>
              </a:rPr>
              <a:t>Welcome – the Goals for You Today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7DC9DB5-4952-4A53-9172-F3AFD3826A24}"/>
              </a:ext>
            </a:extLst>
          </p:cNvPr>
          <p:cNvSpPr/>
          <p:nvPr/>
        </p:nvSpPr>
        <p:spPr>
          <a:xfrm>
            <a:off x="1828800" y="1947563"/>
            <a:ext cx="6720840" cy="330456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60" b="1" dirty="0">
                <a:solidFill>
                  <a:schemeClr val="tx2"/>
                </a:solidFill>
                <a:latin typeface="Arial"/>
                <a:cs typeface="Arial"/>
              </a:rPr>
              <a:t>Top Lesson from 2021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2C7BDC9-2A51-45BF-89D7-815B504DE2D3}"/>
              </a:ext>
            </a:extLst>
          </p:cNvPr>
          <p:cNvSpPr/>
          <p:nvPr/>
        </p:nvSpPr>
        <p:spPr>
          <a:xfrm>
            <a:off x="1828800" y="2389505"/>
            <a:ext cx="7162800" cy="330456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70000"/>
              </a:lnSpc>
            </a:pPr>
            <a:r>
              <a:rPr lang="en-US" sz="2160" b="1" dirty="0">
                <a:solidFill>
                  <a:schemeClr val="tx2"/>
                </a:solidFill>
                <a:latin typeface="Arial"/>
                <a:cs typeface="Arial"/>
              </a:rPr>
              <a:t>Your Right-Now Opportunity for eCommerce &amp; AIDC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CC5BF55-387A-4326-AFB9-F632DFE51E06}"/>
              </a:ext>
            </a:extLst>
          </p:cNvPr>
          <p:cNvSpPr/>
          <p:nvPr/>
        </p:nvSpPr>
        <p:spPr>
          <a:xfrm>
            <a:off x="1828800" y="2788401"/>
            <a:ext cx="7239000" cy="3429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60" b="1" dirty="0">
                <a:solidFill>
                  <a:schemeClr val="tx2"/>
                </a:solidFill>
                <a:latin typeface="Arial"/>
                <a:cs typeface="Arial"/>
              </a:rPr>
              <a:t>You’ll Sell More with ABM (Account Based Marketing)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36137E6-DE05-40C3-B8E3-E2017B548D5C}"/>
              </a:ext>
            </a:extLst>
          </p:cNvPr>
          <p:cNvSpPr/>
          <p:nvPr/>
        </p:nvSpPr>
        <p:spPr>
          <a:xfrm>
            <a:off x="1828800" y="3199881"/>
            <a:ext cx="6789420" cy="330456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60" b="1" dirty="0">
                <a:solidFill>
                  <a:schemeClr val="tx2"/>
                </a:solidFill>
                <a:latin typeface="Arial"/>
                <a:cs typeface="Arial"/>
              </a:rPr>
              <a:t>Your Questions</a:t>
            </a:r>
          </a:p>
        </p:txBody>
      </p:sp>
    </p:spTree>
    <p:extLst>
      <p:ext uri="{BB962C8B-B14F-4D97-AF65-F5344CB8AC3E}">
        <p14:creationId xmlns:p14="http://schemas.microsoft.com/office/powerpoint/2010/main" val="2559690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7575EA6-5243-4B12-B05E-5AEEB9A0EB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lvl="5"/>
            <a:r>
              <a:rPr lang="en-US" dirty="0"/>
              <a:t>More Tools, More Lead Gen, Marketing Made Easy, CAM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Connect with Regional and Strategic Reps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AIDC Influencers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Best Kept Secret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E46ECEC-F96D-49A6-A0A3-B5CDDA38340F}"/>
              </a:ext>
            </a:extLst>
          </p:cNvPr>
          <p:cNvSpPr txBox="1">
            <a:spLocks/>
          </p:cNvSpPr>
          <p:nvPr/>
        </p:nvSpPr>
        <p:spPr>
          <a:xfrm>
            <a:off x="152400" y="-14172"/>
            <a:ext cx="9282545" cy="445901"/>
          </a:xfrm>
          <a:prstGeom prst="rect">
            <a:avLst/>
          </a:prstGeom>
        </p:spPr>
        <p:txBody>
          <a:bodyPr lIns="76189" tIns="38094" rIns="76189" bIns="38094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/>
                <a:ea typeface="+mj-ea"/>
                <a:cs typeface="+mj-cs"/>
                <a:sym typeface="Gotham-Medium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 charset="0"/>
                <a:ea typeface="ヒラギノ角ゴ ProN W6" charset="0"/>
                <a:cs typeface="ヒラギノ角ゴ ProN W6" charset="0"/>
                <a:sym typeface="Gotham-Medium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 charset="0"/>
                <a:ea typeface="ヒラギノ角ゴ ProN W6" charset="0"/>
                <a:cs typeface="ヒラギノ角ゴ ProN W6" charset="0"/>
                <a:sym typeface="Gotham-Medium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 charset="0"/>
                <a:ea typeface="ヒラギノ角ゴ ProN W6" charset="0"/>
                <a:cs typeface="ヒラギノ角ゴ ProN W6" charset="0"/>
                <a:sym typeface="Gotham-Medium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 charset="0"/>
                <a:ea typeface="ヒラギノ角ゴ ProN W6" charset="0"/>
                <a:cs typeface="ヒラギノ角ゴ ProN W6" charset="0"/>
                <a:sym typeface="Gotham-Medium" charset="0"/>
              </a:defRPr>
            </a:lvl5pPr>
            <a:lvl6pPr marL="358170" algn="r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Gotham-Medium" charset="0"/>
                <a:ea typeface="ヒラギノ角ゴ ProN W6" charset="0"/>
                <a:cs typeface="ヒラギノ角ゴ ProN W6" charset="0"/>
                <a:sym typeface="Gotham-Medium" charset="0"/>
              </a:defRPr>
            </a:lvl6pPr>
            <a:lvl7pPr marL="716341" algn="r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Gotham-Medium" charset="0"/>
                <a:ea typeface="ヒラギノ角ゴ ProN W6" charset="0"/>
                <a:cs typeface="ヒラギノ角ゴ ProN W6" charset="0"/>
                <a:sym typeface="Gotham-Medium" charset="0"/>
              </a:defRPr>
            </a:lvl7pPr>
            <a:lvl8pPr marL="1074511" algn="r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Gotham-Medium" charset="0"/>
                <a:ea typeface="ヒラギノ角ゴ ProN W6" charset="0"/>
                <a:cs typeface="ヒラギノ角ゴ ProN W6" charset="0"/>
                <a:sym typeface="Gotham-Medium" charset="0"/>
              </a:defRPr>
            </a:lvl8pPr>
            <a:lvl9pPr marL="1432682" algn="r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Gotham-Medium" charset="0"/>
                <a:ea typeface="ヒラギノ角ゴ ProN W6" charset="0"/>
                <a:cs typeface="ヒラギノ角ゴ ProN W6" charset="0"/>
                <a:sym typeface="Gotham-Medium" charset="0"/>
              </a:defRPr>
            </a:lvl9pPr>
          </a:lstStyle>
          <a:p>
            <a:pPr algn="l">
              <a:defRPr/>
            </a:pPr>
            <a:r>
              <a:rPr lang="en-US" sz="2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ヒラギノ角ゴ ProN W3" charset="0"/>
                <a:cs typeface="Arial"/>
              </a:rPr>
              <a:t>Thanks to our Resellers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BF3E56-3A62-46A6-9940-B3F07C12B0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002"/>
          <a:stretch/>
        </p:blipFill>
        <p:spPr>
          <a:xfrm>
            <a:off x="152400" y="495300"/>
            <a:ext cx="1905000" cy="14487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096BF6-EF1B-497B-8703-107FE656C1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56" t="16050" r="2656" b="13580"/>
          <a:stretch/>
        </p:blipFill>
        <p:spPr>
          <a:xfrm>
            <a:off x="304800" y="2230530"/>
            <a:ext cx="594360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46894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2A121D-22EF-4672-AD43-FC09F7A08B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876300"/>
            <a:ext cx="7846385" cy="4314825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33643" y="0"/>
            <a:ext cx="9282545" cy="445901"/>
          </a:xfrm>
          <a:prstGeom prst="rect">
            <a:avLst/>
          </a:prstGeom>
        </p:spPr>
        <p:txBody>
          <a:bodyPr lIns="76189" tIns="38094" rIns="76189" bIns="38094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/>
                <a:ea typeface="+mj-ea"/>
                <a:cs typeface="+mj-cs"/>
                <a:sym typeface="Gotham-Medium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 charset="0"/>
                <a:ea typeface="ヒラギノ角ゴ ProN W6" charset="0"/>
                <a:cs typeface="ヒラギノ角ゴ ProN W6" charset="0"/>
                <a:sym typeface="Gotham-Medium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 charset="0"/>
                <a:ea typeface="ヒラギノ角ゴ ProN W6" charset="0"/>
                <a:cs typeface="ヒラギノ角ゴ ProN W6" charset="0"/>
                <a:sym typeface="Gotham-Medium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 charset="0"/>
                <a:ea typeface="ヒラギノ角ゴ ProN W6" charset="0"/>
                <a:cs typeface="ヒラギノ角ゴ ProN W6" charset="0"/>
                <a:sym typeface="Gotham-Medium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 charset="0"/>
                <a:ea typeface="ヒラギノ角ゴ ProN W6" charset="0"/>
                <a:cs typeface="ヒラギノ角ゴ ProN W6" charset="0"/>
                <a:sym typeface="Gotham-Medium" charset="0"/>
              </a:defRPr>
            </a:lvl5pPr>
            <a:lvl6pPr marL="358170" algn="r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Gotham-Medium" charset="0"/>
                <a:ea typeface="ヒラギノ角ゴ ProN W6" charset="0"/>
                <a:cs typeface="ヒラギノ角ゴ ProN W6" charset="0"/>
                <a:sym typeface="Gotham-Medium" charset="0"/>
              </a:defRPr>
            </a:lvl6pPr>
            <a:lvl7pPr marL="716341" algn="r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Gotham-Medium" charset="0"/>
                <a:ea typeface="ヒラギノ角ゴ ProN W6" charset="0"/>
                <a:cs typeface="ヒラギノ角ゴ ProN W6" charset="0"/>
                <a:sym typeface="Gotham-Medium" charset="0"/>
              </a:defRPr>
            </a:lvl7pPr>
            <a:lvl8pPr marL="1074511" algn="r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Gotham-Medium" charset="0"/>
                <a:ea typeface="ヒラギノ角ゴ ProN W6" charset="0"/>
                <a:cs typeface="ヒラギノ角ゴ ProN W6" charset="0"/>
                <a:sym typeface="Gotham-Medium" charset="0"/>
              </a:defRPr>
            </a:lvl8pPr>
            <a:lvl9pPr marL="1432682" algn="r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Gotham-Medium" charset="0"/>
                <a:ea typeface="ヒラギノ角ゴ ProN W6" charset="0"/>
                <a:cs typeface="ヒラギノ角ゴ ProN W6" charset="0"/>
                <a:sym typeface="Gotham-Medium" charset="0"/>
              </a:defRPr>
            </a:lvl9pPr>
          </a:lstStyle>
          <a:p>
            <a:pPr algn="l">
              <a:defRPr/>
            </a:pPr>
            <a:r>
              <a:rPr lang="en-US" sz="2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ヒラギノ角ゴ ProN W3" charset="0"/>
                <a:cs typeface="Arial"/>
              </a:rPr>
              <a:t>Focus &amp; Outputs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2D2349-4F77-42B7-8644-4EB8F34D426D}"/>
              </a:ext>
            </a:extLst>
          </p:cNvPr>
          <p:cNvSpPr txBox="1"/>
          <p:nvPr/>
        </p:nvSpPr>
        <p:spPr>
          <a:xfrm>
            <a:off x="152400" y="495300"/>
            <a:ext cx="8915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Manufacturing         3PL’s          Retail DC           Wholesale Distribution</a:t>
            </a:r>
          </a:p>
        </p:txBody>
      </p:sp>
    </p:spTree>
    <p:extLst>
      <p:ext uri="{BB962C8B-B14F-4D97-AF65-F5344CB8AC3E}">
        <p14:creationId xmlns:p14="http://schemas.microsoft.com/office/powerpoint/2010/main" val="119249341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18FCBC5-EE37-40C7-B481-BA4AE64EF7FE}"/>
              </a:ext>
            </a:extLst>
          </p:cNvPr>
          <p:cNvSpPr txBox="1">
            <a:spLocks/>
          </p:cNvSpPr>
          <p:nvPr/>
        </p:nvSpPr>
        <p:spPr>
          <a:xfrm>
            <a:off x="138547" y="161"/>
            <a:ext cx="9282545" cy="445901"/>
          </a:xfrm>
          <a:prstGeom prst="rect">
            <a:avLst/>
          </a:prstGeom>
        </p:spPr>
        <p:txBody>
          <a:bodyPr lIns="76189" tIns="38094" rIns="76189" bIns="38094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/>
                <a:ea typeface="+mj-ea"/>
                <a:cs typeface="+mj-cs"/>
                <a:sym typeface="Gotham-Medium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 charset="0"/>
                <a:ea typeface="ヒラギノ角ゴ ProN W6" charset="0"/>
                <a:cs typeface="ヒラギノ角ゴ ProN W6" charset="0"/>
                <a:sym typeface="Gotham-Medium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 charset="0"/>
                <a:ea typeface="ヒラギノ角ゴ ProN W6" charset="0"/>
                <a:cs typeface="ヒラギノ角ゴ ProN W6" charset="0"/>
                <a:sym typeface="Gotham-Medium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 charset="0"/>
                <a:ea typeface="ヒラギノ角ゴ ProN W6" charset="0"/>
                <a:cs typeface="ヒラギノ角ゴ ProN W6" charset="0"/>
                <a:sym typeface="Gotham-Medium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 charset="0"/>
                <a:ea typeface="ヒラギノ角ゴ ProN W6" charset="0"/>
                <a:cs typeface="ヒラギノ角ゴ ProN W6" charset="0"/>
                <a:sym typeface="Gotham-Medium" charset="0"/>
              </a:defRPr>
            </a:lvl5pPr>
            <a:lvl6pPr marL="358170" algn="r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Gotham-Medium" charset="0"/>
                <a:ea typeface="ヒラギノ角ゴ ProN W6" charset="0"/>
                <a:cs typeface="ヒラギノ角ゴ ProN W6" charset="0"/>
                <a:sym typeface="Gotham-Medium" charset="0"/>
              </a:defRPr>
            </a:lvl6pPr>
            <a:lvl7pPr marL="716341" algn="r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Gotham-Medium" charset="0"/>
                <a:ea typeface="ヒラギノ角ゴ ProN W6" charset="0"/>
                <a:cs typeface="ヒラギノ角ゴ ProN W6" charset="0"/>
                <a:sym typeface="Gotham-Medium" charset="0"/>
              </a:defRPr>
            </a:lvl7pPr>
            <a:lvl8pPr marL="1074511" algn="r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Gotham-Medium" charset="0"/>
                <a:ea typeface="ヒラギノ角ゴ ProN W6" charset="0"/>
                <a:cs typeface="ヒラギノ角ゴ ProN W6" charset="0"/>
                <a:sym typeface="Gotham-Medium" charset="0"/>
              </a:defRPr>
            </a:lvl8pPr>
            <a:lvl9pPr marL="1432682" algn="r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Gotham-Medium" charset="0"/>
                <a:ea typeface="ヒラギノ角ゴ ProN W6" charset="0"/>
                <a:cs typeface="ヒラギノ角ゴ ProN W6" charset="0"/>
                <a:sym typeface="Gotham-Medium" charset="0"/>
              </a:defRPr>
            </a:lvl9pPr>
          </a:lstStyle>
          <a:p>
            <a:pPr algn="l">
              <a:defRPr/>
            </a:pPr>
            <a:r>
              <a:rPr lang="en-US" sz="2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ヒラギノ角ゴ ProN W3" charset="0"/>
                <a:cs typeface="Arial"/>
              </a:rPr>
              <a:t>VDC Research – Workflow Inefficiencies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86FA24-C750-4D4C-817B-3D11512D1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571500"/>
            <a:ext cx="5293274" cy="2236866"/>
          </a:xfrm>
          <a:prstGeom prst="rect">
            <a:avLst/>
          </a:prstGeom>
        </p:spPr>
      </p:pic>
      <p:pic>
        <p:nvPicPr>
          <p:cNvPr id="11" name="Picture 10" descr="3-deadly-warehouse-sins-email-touches.png">
            <a:extLst>
              <a:ext uri="{FF2B5EF4-FFF2-40B4-BE49-F238E27FC236}">
                <a16:creationId xmlns:a16="http://schemas.microsoft.com/office/drawing/2014/main" id="{486DD7CC-3597-4D07-B3B1-EFB07B5B11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0" y="3390900"/>
            <a:ext cx="1339088" cy="1466155"/>
          </a:xfrm>
          <a:prstGeom prst="rect">
            <a:avLst/>
          </a:prstGeom>
        </p:spPr>
      </p:pic>
      <p:pic>
        <p:nvPicPr>
          <p:cNvPr id="12" name="Picture 11" descr="3-deadly-warehouse-sins-email-walking.png">
            <a:extLst>
              <a:ext uri="{FF2B5EF4-FFF2-40B4-BE49-F238E27FC236}">
                <a16:creationId xmlns:a16="http://schemas.microsoft.com/office/drawing/2014/main" id="{948B92FF-4CD7-4146-93D1-7CDF082717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200" y="3009900"/>
            <a:ext cx="1836931" cy="2036006"/>
          </a:xfrm>
          <a:prstGeom prst="rect">
            <a:avLst/>
          </a:prstGeom>
        </p:spPr>
      </p:pic>
      <p:pic>
        <p:nvPicPr>
          <p:cNvPr id="13" name="Picture 12" descr="3-deadly-warehouse-sins-email-paperwork.png">
            <a:extLst>
              <a:ext uri="{FF2B5EF4-FFF2-40B4-BE49-F238E27FC236}">
                <a16:creationId xmlns:a16="http://schemas.microsoft.com/office/drawing/2014/main" id="{611C7E13-F09D-4EE4-9895-06DE54597B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3390900"/>
            <a:ext cx="1415289" cy="157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46015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0973" y="1356587"/>
            <a:ext cx="1928765" cy="4206484"/>
          </a:xfrm>
        </p:spPr>
        <p:txBody>
          <a:bodyPr/>
          <a:lstStyle/>
          <a:p>
            <a:pPr marL="0" indent="0">
              <a:buNone/>
            </a:pPr>
            <a:endParaRPr lang="en-US" sz="1800" dirty="0"/>
          </a:p>
          <a:p>
            <a:r>
              <a:rPr lang="en-US" sz="1050" dirty="0"/>
              <a:t>Internal order cycle time: </a:t>
            </a:r>
            <a:r>
              <a:rPr lang="en-US" sz="1100" b="1" dirty="0"/>
              <a:t>&lt; 2 hours</a:t>
            </a:r>
          </a:p>
          <a:p>
            <a:endParaRPr lang="en-US" sz="1050" b="1" dirty="0"/>
          </a:p>
          <a:p>
            <a:r>
              <a:rPr lang="en-US" sz="1050" dirty="0">
                <a:highlight>
                  <a:srgbClr val="FFFF00"/>
                </a:highlight>
              </a:rPr>
              <a:t>Dock-to-stock cycle time: </a:t>
            </a:r>
            <a:r>
              <a:rPr lang="en-US" sz="1100" b="1" dirty="0">
                <a:highlight>
                  <a:srgbClr val="FFFF00"/>
                </a:highlight>
              </a:rPr>
              <a:t>&lt; 2.14 hours</a:t>
            </a:r>
          </a:p>
          <a:p>
            <a:endParaRPr lang="en-US" sz="1050" b="1" dirty="0"/>
          </a:p>
          <a:p>
            <a:r>
              <a:rPr lang="en-US" sz="1050" dirty="0"/>
              <a:t>Inventory count accuracy: </a:t>
            </a:r>
            <a:r>
              <a:rPr lang="en-US" sz="1100" b="1" dirty="0"/>
              <a:t>&gt;= 99.9%</a:t>
            </a:r>
          </a:p>
          <a:p>
            <a:endParaRPr lang="en-US" sz="1050" b="1" dirty="0"/>
          </a:p>
          <a:p>
            <a:r>
              <a:rPr lang="en-US" sz="1050" dirty="0"/>
              <a:t>Orders picked &amp; shipped per hour: </a:t>
            </a:r>
            <a:r>
              <a:rPr lang="en-US" sz="1100" b="1" dirty="0"/>
              <a:t>&gt; 35</a:t>
            </a:r>
          </a:p>
          <a:p>
            <a:endParaRPr lang="en-US" sz="1050" b="1" dirty="0"/>
          </a:p>
          <a:p>
            <a:r>
              <a:rPr lang="en-US" sz="1050" dirty="0">
                <a:highlight>
                  <a:srgbClr val="FFFF00"/>
                </a:highlight>
              </a:rPr>
              <a:t>Orders shipped with correct docs: </a:t>
            </a:r>
            <a:r>
              <a:rPr lang="en-US" sz="1100" b="1" dirty="0">
                <a:highlight>
                  <a:srgbClr val="FFFF00"/>
                </a:highlight>
              </a:rPr>
              <a:t>&gt;= 99.8%</a:t>
            </a:r>
          </a:p>
          <a:p>
            <a:endParaRPr lang="en-US" sz="1050" b="1" dirty="0"/>
          </a:p>
          <a:p>
            <a:r>
              <a:rPr lang="en-US" sz="1050" dirty="0"/>
              <a:t>Annual workforce turnover:  </a:t>
            </a:r>
            <a:r>
              <a:rPr lang="en-US" sz="1100" b="1" dirty="0"/>
              <a:t>&lt; 4.8%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0"/>
            <a:ext cx="9282545" cy="401415"/>
          </a:xfrm>
          <a:prstGeom prst="rect">
            <a:avLst/>
          </a:prstGeom>
        </p:spPr>
        <p:txBody>
          <a:bodyPr lIns="75950" tIns="37974" rIns="75950" bIns="37974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/>
                <a:ea typeface="+mj-ea"/>
                <a:cs typeface="+mj-cs"/>
                <a:sym typeface="Gotham-Medium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 charset="0"/>
                <a:ea typeface="ヒラギノ角ゴ ProN W6" charset="0"/>
                <a:cs typeface="ヒラギノ角ゴ ProN W6" charset="0"/>
                <a:sym typeface="Gotham-Medium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 charset="0"/>
                <a:ea typeface="ヒラギノ角ゴ ProN W6" charset="0"/>
                <a:cs typeface="ヒラギノ角ゴ ProN W6" charset="0"/>
                <a:sym typeface="Gotham-Medium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 charset="0"/>
                <a:ea typeface="ヒラギノ角ゴ ProN W6" charset="0"/>
                <a:cs typeface="ヒラギノ角ゴ ProN W6" charset="0"/>
                <a:sym typeface="Gotham-Medium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 charset="0"/>
                <a:ea typeface="ヒラギノ角ゴ ProN W6" charset="0"/>
                <a:cs typeface="ヒラギノ角ゴ ProN W6" charset="0"/>
                <a:sym typeface="Gotham-Medium" charset="0"/>
              </a:defRPr>
            </a:lvl5pPr>
            <a:lvl6pPr marL="358170" algn="r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Gotham-Medium" charset="0"/>
                <a:ea typeface="ヒラギノ角ゴ ProN W6" charset="0"/>
                <a:cs typeface="ヒラギノ角ゴ ProN W6" charset="0"/>
                <a:sym typeface="Gotham-Medium" charset="0"/>
              </a:defRPr>
            </a:lvl6pPr>
            <a:lvl7pPr marL="716341" algn="r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Gotham-Medium" charset="0"/>
                <a:ea typeface="ヒラギノ角ゴ ProN W6" charset="0"/>
                <a:cs typeface="ヒラギノ角ゴ ProN W6" charset="0"/>
                <a:sym typeface="Gotham-Medium" charset="0"/>
              </a:defRPr>
            </a:lvl7pPr>
            <a:lvl8pPr marL="1074511" algn="r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Gotham-Medium" charset="0"/>
                <a:ea typeface="ヒラギノ角ゴ ProN W6" charset="0"/>
                <a:cs typeface="ヒラギノ角ゴ ProN W6" charset="0"/>
                <a:sym typeface="Gotham-Medium" charset="0"/>
              </a:defRPr>
            </a:lvl8pPr>
            <a:lvl9pPr marL="1432682" algn="r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Gotham-Medium" charset="0"/>
                <a:ea typeface="ヒラギノ角ゴ ProN W6" charset="0"/>
                <a:cs typeface="ヒラギノ角ゴ ProN W6" charset="0"/>
                <a:sym typeface="Gotham-Medium" charset="0"/>
              </a:defRPr>
            </a:lvl9pPr>
          </a:lstStyle>
          <a:p>
            <a:pPr algn="l">
              <a:defRPr/>
            </a:pPr>
            <a:r>
              <a:rPr lang="en-US" sz="255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ヒラギノ角ゴ ProN W3" charset="0"/>
                <a:cs typeface="Arial"/>
              </a:rPr>
              <a:t>Math Metrics and ROI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C70DFB-7C63-9C4E-A431-B579B6E118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0" t="8889" r="13958" b="25556"/>
          <a:stretch/>
        </p:blipFill>
        <p:spPr>
          <a:xfrm>
            <a:off x="113198" y="771211"/>
            <a:ext cx="6647834" cy="41725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C51E43-0A8E-A04D-AA31-4109814E31B2}"/>
              </a:ext>
            </a:extLst>
          </p:cNvPr>
          <p:cNvSpPr txBox="1"/>
          <p:nvPr/>
        </p:nvSpPr>
        <p:spPr>
          <a:xfrm>
            <a:off x="4800600" y="571500"/>
            <a:ext cx="4230202" cy="785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51" dirty="0">
                <a:latin typeface="Arial" panose="020B0604020202020204" pitchFamily="34" charset="0"/>
                <a:cs typeface="Arial" panose="020B0604020202020204" pitchFamily="34" charset="0"/>
              </a:rPr>
              <a:t>Potential Best-in-Class Metrics </a:t>
            </a:r>
          </a:p>
          <a:p>
            <a:r>
              <a:rPr lang="en-US" sz="2251" dirty="0">
                <a:latin typeface="Arial" panose="020B0604020202020204" pitchFamily="34" charset="0"/>
                <a:cs typeface="Arial" panose="020B0604020202020204" pitchFamily="34" charset="0"/>
              </a:rPr>
              <a:t>with Mobility</a:t>
            </a:r>
            <a:endParaRPr lang="en-US" sz="2026" dirty="0"/>
          </a:p>
        </p:txBody>
      </p:sp>
    </p:spTree>
    <p:extLst>
      <p:ext uri="{BB962C8B-B14F-4D97-AF65-F5344CB8AC3E}">
        <p14:creationId xmlns:p14="http://schemas.microsoft.com/office/powerpoint/2010/main" val="128791196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976D954-8337-4159-A812-70095599C629}"/>
              </a:ext>
            </a:extLst>
          </p:cNvPr>
          <p:cNvSpPr txBox="1">
            <a:spLocks/>
          </p:cNvSpPr>
          <p:nvPr/>
        </p:nvSpPr>
        <p:spPr>
          <a:xfrm>
            <a:off x="207818" y="-29894"/>
            <a:ext cx="9282545" cy="445901"/>
          </a:xfrm>
          <a:prstGeom prst="rect">
            <a:avLst/>
          </a:prstGeom>
        </p:spPr>
        <p:txBody>
          <a:bodyPr lIns="76189" tIns="38094" rIns="76189" bIns="38094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/>
                <a:ea typeface="+mj-ea"/>
                <a:cs typeface="+mj-cs"/>
                <a:sym typeface="Gotham-Medium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 charset="0"/>
                <a:ea typeface="ヒラギノ角ゴ ProN W6" charset="0"/>
                <a:cs typeface="ヒラギノ角ゴ ProN W6" charset="0"/>
                <a:sym typeface="Gotham-Medium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 charset="0"/>
                <a:ea typeface="ヒラギノ角ゴ ProN W6" charset="0"/>
                <a:cs typeface="ヒラギノ角ゴ ProN W6" charset="0"/>
                <a:sym typeface="Gotham-Medium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 charset="0"/>
                <a:ea typeface="ヒラギノ角ゴ ProN W6" charset="0"/>
                <a:cs typeface="ヒラギノ角ゴ ProN W6" charset="0"/>
                <a:sym typeface="Gotham-Medium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 charset="0"/>
                <a:ea typeface="ヒラギノ角ゴ ProN W6" charset="0"/>
                <a:cs typeface="ヒラギノ角ゴ ProN W6" charset="0"/>
                <a:sym typeface="Gotham-Medium" charset="0"/>
              </a:defRPr>
            </a:lvl5pPr>
            <a:lvl6pPr marL="358170" algn="r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Gotham-Medium" charset="0"/>
                <a:ea typeface="ヒラギノ角ゴ ProN W6" charset="0"/>
                <a:cs typeface="ヒラギノ角ゴ ProN W6" charset="0"/>
                <a:sym typeface="Gotham-Medium" charset="0"/>
              </a:defRPr>
            </a:lvl6pPr>
            <a:lvl7pPr marL="716341" algn="r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Gotham-Medium" charset="0"/>
                <a:ea typeface="ヒラギノ角ゴ ProN W6" charset="0"/>
                <a:cs typeface="ヒラギノ角ゴ ProN W6" charset="0"/>
                <a:sym typeface="Gotham-Medium" charset="0"/>
              </a:defRPr>
            </a:lvl7pPr>
            <a:lvl8pPr marL="1074511" algn="r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Gotham-Medium" charset="0"/>
                <a:ea typeface="ヒラギノ角ゴ ProN W6" charset="0"/>
                <a:cs typeface="ヒラギノ角ゴ ProN W6" charset="0"/>
                <a:sym typeface="Gotham-Medium" charset="0"/>
              </a:defRPr>
            </a:lvl8pPr>
            <a:lvl9pPr marL="1432682" algn="r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Gotham-Medium" charset="0"/>
                <a:ea typeface="ヒラギノ角ゴ ProN W6" charset="0"/>
                <a:cs typeface="ヒラギノ角ゴ ProN W6" charset="0"/>
                <a:sym typeface="Gotham-Medium" charset="0"/>
              </a:defRPr>
            </a:lvl9pPr>
          </a:lstStyle>
          <a:p>
            <a:pPr algn="l">
              <a:defRPr/>
            </a:pPr>
            <a:r>
              <a:rPr lang="en-US" sz="2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ヒラギノ角ゴ ProN W3" charset="0"/>
                <a:cs typeface="Arial"/>
              </a:rPr>
              <a:t>What B2B Buyers Want 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ヒラギノ角ゴ ProN W3" charset="0"/>
                <a:cs typeface="Arial"/>
              </a:rPr>
              <a:t>- </a:t>
            </a:r>
            <a:r>
              <a:rPr lang="en-US" sz="1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ヒラギノ角ゴ ProN W3" charset="0"/>
                <a:cs typeface="Arial"/>
              </a:rPr>
              <a:t>John Westman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53E34-1028-4FD1-A2D6-62D87BCA1F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50DE2E-5C9B-4916-9B9D-5860BC949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527084"/>
            <a:ext cx="7810500" cy="466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6724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BF72B-731B-4430-8381-B7001D534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1534" y="1777048"/>
            <a:ext cx="4706265" cy="1941419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Moving Forward:</a:t>
            </a:r>
          </a:p>
          <a:p>
            <a:pPr marL="0" indent="0">
              <a:buNone/>
            </a:pPr>
            <a:r>
              <a:rPr lang="en-US" dirty="0"/>
              <a:t>US 2021 $908B       	2024 $1.5T</a:t>
            </a:r>
          </a:p>
          <a:p>
            <a:pPr marL="0" indent="0">
              <a:buNone/>
            </a:pPr>
            <a:r>
              <a:rPr lang="en-US" dirty="0"/>
              <a:t>Global 2021 $4.8T   	2024 $6.5T</a:t>
            </a:r>
          </a:p>
          <a:p>
            <a:pPr marL="297613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b="1" dirty="0"/>
              <a:t>B2B bigger than B2C ECommerce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endParaRPr lang="en-US" sz="9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076B4D0-3285-6B4F-B746-8CE0FF1318F4}"/>
              </a:ext>
            </a:extLst>
          </p:cNvPr>
          <p:cNvSpPr txBox="1">
            <a:spLocks/>
          </p:cNvSpPr>
          <p:nvPr/>
        </p:nvSpPr>
        <p:spPr>
          <a:xfrm>
            <a:off x="139703" y="-38100"/>
            <a:ext cx="9280128" cy="401311"/>
          </a:xfrm>
          <a:prstGeom prst="rect">
            <a:avLst/>
          </a:prstGeom>
        </p:spPr>
        <p:txBody>
          <a:bodyPr lIns="75930" tIns="37964" rIns="75930" bIns="37964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/>
                <a:ea typeface="+mj-ea"/>
                <a:cs typeface="+mj-cs"/>
                <a:sym typeface="Gotham-Medium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 charset="0"/>
                <a:ea typeface="ヒラギノ角ゴ ProN W6" charset="0"/>
                <a:cs typeface="ヒラギノ角ゴ ProN W6" charset="0"/>
                <a:sym typeface="Gotham-Medium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 charset="0"/>
                <a:ea typeface="ヒラギノ角ゴ ProN W6" charset="0"/>
                <a:cs typeface="ヒラギノ角ゴ ProN W6" charset="0"/>
                <a:sym typeface="Gotham-Medium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 charset="0"/>
                <a:ea typeface="ヒラギノ角ゴ ProN W6" charset="0"/>
                <a:cs typeface="ヒラギノ角ゴ ProN W6" charset="0"/>
                <a:sym typeface="Gotham-Medium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 charset="0"/>
                <a:ea typeface="ヒラギノ角ゴ ProN W6" charset="0"/>
                <a:cs typeface="ヒラギノ角ゴ ProN W6" charset="0"/>
                <a:sym typeface="Gotham-Medium" charset="0"/>
              </a:defRPr>
            </a:lvl5pPr>
            <a:lvl6pPr marL="358170" algn="r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Gotham-Medium" charset="0"/>
                <a:ea typeface="ヒラギノ角ゴ ProN W6" charset="0"/>
                <a:cs typeface="ヒラギノ角ゴ ProN W6" charset="0"/>
                <a:sym typeface="Gotham-Medium" charset="0"/>
              </a:defRPr>
            </a:lvl6pPr>
            <a:lvl7pPr marL="716341" algn="r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Gotham-Medium" charset="0"/>
                <a:ea typeface="ヒラギノ角ゴ ProN W6" charset="0"/>
                <a:cs typeface="ヒラギノ角ゴ ProN W6" charset="0"/>
                <a:sym typeface="Gotham-Medium" charset="0"/>
              </a:defRPr>
            </a:lvl7pPr>
            <a:lvl8pPr marL="1074511" algn="r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Gotham-Medium" charset="0"/>
                <a:ea typeface="ヒラギノ角ゴ ProN W6" charset="0"/>
                <a:cs typeface="ヒラギノ角ゴ ProN W6" charset="0"/>
                <a:sym typeface="Gotham-Medium" charset="0"/>
              </a:defRPr>
            </a:lvl8pPr>
            <a:lvl9pPr marL="1432682" algn="r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Gotham-Medium" charset="0"/>
                <a:ea typeface="ヒラギノ角ゴ ProN W6" charset="0"/>
                <a:cs typeface="ヒラギノ角ゴ ProN W6" charset="0"/>
                <a:sym typeface="Gotham-Medium" charset="0"/>
              </a:defRPr>
            </a:lvl9pPr>
          </a:lstStyle>
          <a:p>
            <a:pPr algn="l" defTabSz="685800">
              <a:defRPr/>
            </a:pPr>
            <a:r>
              <a:rPr lang="en-US" sz="25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ヒラギノ角ゴ ProN W3" charset="0"/>
                <a:cs typeface="Arial"/>
              </a:rPr>
              <a:t>E-commerce Trends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9CC2FD-F9F8-BC41-8ACD-0D1081E87D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3" r="19863"/>
          <a:stretch/>
        </p:blipFill>
        <p:spPr>
          <a:xfrm>
            <a:off x="359366" y="1003055"/>
            <a:ext cx="3643523" cy="3489407"/>
          </a:xfrm>
          <a:prstGeom prst="ellipse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9DE3521-EB7D-D440-8D39-E9E0BD0DFAD8}"/>
              </a:ext>
            </a:extLst>
          </p:cNvPr>
          <p:cNvSpPr/>
          <p:nvPr/>
        </p:nvSpPr>
        <p:spPr>
          <a:xfrm>
            <a:off x="651628" y="1971343"/>
            <a:ext cx="2042081" cy="1269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50" b="1" dirty="0">
                <a:solidFill>
                  <a:srgbClr val="42423B"/>
                </a:solidFill>
                <a:latin typeface="Arial"/>
                <a:ea typeface="+mn-ea"/>
                <a:cs typeface="+mn-cs"/>
              </a:rPr>
              <a:t>Growth: 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50" dirty="0">
                <a:solidFill>
                  <a:srgbClr val="42423B"/>
                </a:solidFill>
                <a:latin typeface="Arial"/>
                <a:ea typeface="+mn-ea"/>
                <a:cs typeface="+mn-cs"/>
              </a:rPr>
              <a:t>2020 </a:t>
            </a:r>
            <a:r>
              <a:rPr lang="en-US" sz="2550" dirty="0">
                <a:latin typeface="Arial"/>
                <a:ea typeface="+mn-ea"/>
                <a:cs typeface="+mn-cs"/>
              </a:rPr>
              <a:t>︎</a:t>
            </a:r>
            <a:r>
              <a:rPr lang="en-US" sz="2550" dirty="0">
                <a:solidFill>
                  <a:srgbClr val="49A842"/>
                </a:solidFill>
                <a:latin typeface="Arial"/>
                <a:ea typeface="+mn-ea"/>
                <a:cs typeface="+mn-cs"/>
              </a:rPr>
              <a:t>⇧</a:t>
            </a:r>
            <a:r>
              <a:rPr lang="en-US" sz="2550" dirty="0">
                <a:solidFill>
                  <a:srgbClr val="42423B"/>
                </a:solidFill>
                <a:latin typeface="Arial"/>
                <a:ea typeface="+mn-ea"/>
                <a:cs typeface="+mn-cs"/>
              </a:rPr>
              <a:t>33%</a:t>
            </a:r>
          </a:p>
          <a:p>
            <a:pPr indent="-181236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50" dirty="0">
                <a:solidFill>
                  <a:srgbClr val="42423B"/>
                </a:solidFill>
                <a:latin typeface="Arial"/>
                <a:ea typeface="+mn-ea"/>
                <a:cs typeface="+mn-cs"/>
              </a:rPr>
              <a:t>2021 </a:t>
            </a:r>
            <a:r>
              <a:rPr lang="en-US" sz="2550" dirty="0">
                <a:solidFill>
                  <a:srgbClr val="49A842"/>
                </a:solidFill>
                <a:latin typeface="Arial"/>
                <a:ea typeface="+mn-ea"/>
                <a:cs typeface="+mn-cs"/>
              </a:rPr>
              <a:t>⇧</a:t>
            </a:r>
            <a:r>
              <a:rPr lang="en-US" sz="2550" dirty="0">
                <a:solidFill>
                  <a:srgbClr val="42423B"/>
                </a:solidFill>
                <a:latin typeface="Arial"/>
                <a:ea typeface="+mn-ea"/>
                <a:cs typeface="+mn-cs"/>
              </a:rPr>
              <a:t>17%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DF070A-9C55-8449-A42C-FCAD0F802F68}"/>
              </a:ext>
            </a:extLst>
          </p:cNvPr>
          <p:cNvSpPr/>
          <p:nvPr/>
        </p:nvSpPr>
        <p:spPr>
          <a:xfrm>
            <a:off x="7166163" y="4761729"/>
            <a:ext cx="166584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42423B"/>
                </a:solidFill>
                <a:latin typeface="Arial"/>
                <a:ea typeface="+mn-ea"/>
                <a:cs typeface="+mn-cs"/>
              </a:rPr>
              <a:t>Source- eMarketer &amp; Statista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37418A96-9BB0-4959-B90E-0329AB39D471}"/>
              </a:ext>
            </a:extLst>
          </p:cNvPr>
          <p:cNvSpPr/>
          <p:nvPr/>
        </p:nvSpPr>
        <p:spPr bwMode="auto">
          <a:xfrm>
            <a:off x="6705600" y="2178359"/>
            <a:ext cx="304800" cy="145741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515EF4D8-5D31-4F5F-9740-5C9E3506F6BB}"/>
              </a:ext>
            </a:extLst>
          </p:cNvPr>
          <p:cNvSpPr/>
          <p:nvPr/>
        </p:nvSpPr>
        <p:spPr bwMode="auto">
          <a:xfrm>
            <a:off x="6714666" y="2483159"/>
            <a:ext cx="304800" cy="145741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4190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2B34B-4BA4-4C88-B504-CB183294A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818" y="1416967"/>
            <a:ext cx="4126156" cy="3231037"/>
          </a:xfrm>
        </p:spPr>
        <p:txBody>
          <a:bodyPr/>
          <a:lstStyle/>
          <a:p>
            <a:r>
              <a:rPr lang="en-US" dirty="0"/>
              <a:t>Single Line = More Orders</a:t>
            </a:r>
          </a:p>
          <a:p>
            <a:r>
              <a:rPr lang="en-US" dirty="0"/>
              <a:t>Labor – Intensive/Shortage</a:t>
            </a:r>
          </a:p>
          <a:p>
            <a:r>
              <a:rPr lang="en-US" dirty="0"/>
              <a:t>Increased Costs </a:t>
            </a:r>
          </a:p>
          <a:p>
            <a:r>
              <a:rPr lang="en-US" dirty="0"/>
              <a:t>Accuracy </a:t>
            </a:r>
          </a:p>
          <a:p>
            <a:r>
              <a:rPr lang="en-US" dirty="0"/>
              <a:t>Returns – Reverse Logistics</a:t>
            </a:r>
          </a:p>
          <a:p>
            <a:r>
              <a:rPr lang="en-US" dirty="0"/>
              <a:t>Inventory</a:t>
            </a:r>
          </a:p>
          <a:p>
            <a:r>
              <a:rPr lang="en-US" dirty="0"/>
              <a:t>Consumer Expectations</a:t>
            </a:r>
          </a:p>
          <a:p>
            <a:r>
              <a:rPr lang="en-US" dirty="0"/>
              <a:t>Last Mile Delivery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FAF0FE8-A72A-8C41-B7CF-D077AB438199}"/>
              </a:ext>
            </a:extLst>
          </p:cNvPr>
          <p:cNvSpPr txBox="1">
            <a:spLocks/>
          </p:cNvSpPr>
          <p:nvPr/>
        </p:nvSpPr>
        <p:spPr>
          <a:xfrm>
            <a:off x="139703" y="-24032"/>
            <a:ext cx="9280128" cy="401311"/>
          </a:xfrm>
          <a:prstGeom prst="rect">
            <a:avLst/>
          </a:prstGeom>
        </p:spPr>
        <p:txBody>
          <a:bodyPr lIns="75930" tIns="37964" rIns="75930" bIns="37964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/>
                <a:ea typeface="+mj-ea"/>
                <a:cs typeface="+mj-cs"/>
                <a:sym typeface="Gotham-Medium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 charset="0"/>
                <a:ea typeface="ヒラギノ角ゴ ProN W6" charset="0"/>
                <a:cs typeface="ヒラギノ角ゴ ProN W6" charset="0"/>
                <a:sym typeface="Gotham-Medium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 charset="0"/>
                <a:ea typeface="ヒラギノ角ゴ ProN W6" charset="0"/>
                <a:cs typeface="ヒラギノ角ゴ ProN W6" charset="0"/>
                <a:sym typeface="Gotham-Medium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 charset="0"/>
                <a:ea typeface="ヒラギノ角ゴ ProN W6" charset="0"/>
                <a:cs typeface="ヒラギノ角ゴ ProN W6" charset="0"/>
                <a:sym typeface="Gotham-Medium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Arial" charset="0"/>
                <a:ea typeface="ヒラギノ角ゴ ProN W6" charset="0"/>
                <a:cs typeface="ヒラギノ角ゴ ProN W6" charset="0"/>
                <a:sym typeface="Gotham-Medium" charset="0"/>
              </a:defRPr>
            </a:lvl5pPr>
            <a:lvl6pPr marL="358170" algn="r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Gotham-Medium" charset="0"/>
                <a:ea typeface="ヒラギノ角ゴ ProN W6" charset="0"/>
                <a:cs typeface="ヒラギノ角ゴ ProN W6" charset="0"/>
                <a:sym typeface="Gotham-Medium" charset="0"/>
              </a:defRPr>
            </a:lvl6pPr>
            <a:lvl7pPr marL="716341" algn="r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Gotham-Medium" charset="0"/>
                <a:ea typeface="ヒラギノ角ゴ ProN W6" charset="0"/>
                <a:cs typeface="ヒラギノ角ゴ ProN W6" charset="0"/>
                <a:sym typeface="Gotham-Medium" charset="0"/>
              </a:defRPr>
            </a:lvl7pPr>
            <a:lvl8pPr marL="1074511" algn="r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Gotham-Medium" charset="0"/>
                <a:ea typeface="ヒラギノ角ゴ ProN W6" charset="0"/>
                <a:cs typeface="ヒラギノ角ゴ ProN W6" charset="0"/>
                <a:sym typeface="Gotham-Medium" charset="0"/>
              </a:defRPr>
            </a:lvl8pPr>
            <a:lvl9pPr marL="1432682" algn="r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rgbClr val="313032"/>
                </a:solidFill>
                <a:latin typeface="Gotham-Medium" charset="0"/>
                <a:ea typeface="ヒラギノ角ゴ ProN W6" charset="0"/>
                <a:cs typeface="ヒラギノ角ゴ ProN W6" charset="0"/>
                <a:sym typeface="Gotham-Medium" charset="0"/>
              </a:defRPr>
            </a:lvl9pPr>
          </a:lstStyle>
          <a:p>
            <a:pPr algn="l" defTabSz="685800">
              <a:defRPr/>
            </a:pPr>
            <a:r>
              <a:rPr lang="en-US" sz="25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ヒラギノ角ゴ ProN W3" charset="0"/>
                <a:cs typeface="Arial"/>
              </a:rPr>
              <a:t>E-commerce Challenges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165834-F189-FC41-8A8B-F6E494BD96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5" r="2439"/>
          <a:stretch/>
        </p:blipFill>
        <p:spPr>
          <a:xfrm>
            <a:off x="4328381" y="1416967"/>
            <a:ext cx="5091450" cy="382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667745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Newcastle Theme">
      <a:dk1>
        <a:srgbClr val="42423B"/>
      </a:dk1>
      <a:lt1>
        <a:srgbClr val="FFFFFF"/>
      </a:lt1>
      <a:dk2>
        <a:srgbClr val="000000"/>
      </a:dk2>
      <a:lt2>
        <a:srgbClr val="DADAD2"/>
      </a:lt2>
      <a:accent1>
        <a:srgbClr val="5EA9B2"/>
      </a:accent1>
      <a:accent2>
        <a:srgbClr val="49A842"/>
      </a:accent2>
      <a:accent3>
        <a:srgbClr val="FFFFFF"/>
      </a:accent3>
      <a:accent4>
        <a:srgbClr val="F79415"/>
      </a:accent4>
      <a:accent5>
        <a:srgbClr val="E2BA53"/>
      </a:accent5>
      <a:accent6>
        <a:srgbClr val="2D2D8A"/>
      </a:accent6>
      <a:hlink>
        <a:srgbClr val="49A90E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97095AE8801244B8EDF2A4D896E741" ma:contentTypeVersion="13" ma:contentTypeDescription="Create a new document." ma:contentTypeScope="" ma:versionID="fd1433091e6e40c27e9243d887afe78b">
  <xsd:schema xmlns:xsd="http://www.w3.org/2001/XMLSchema" xmlns:xs="http://www.w3.org/2001/XMLSchema" xmlns:p="http://schemas.microsoft.com/office/2006/metadata/properties" xmlns:ns3="8c4f4001-5f37-456e-ad83-c051d045b420" xmlns:ns4="e5154c47-26ab-462c-8ec6-762d2c773fd9" targetNamespace="http://schemas.microsoft.com/office/2006/metadata/properties" ma:root="true" ma:fieldsID="7931ec9f67aced7bfffa8c0fba0183df" ns3:_="" ns4:_="">
    <xsd:import namespace="8c4f4001-5f37-456e-ad83-c051d045b420"/>
    <xsd:import namespace="e5154c47-26ab-462c-8ec6-762d2c773fd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4f4001-5f37-456e-ad83-c051d045b4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154c47-26ab-462c-8ec6-762d2c773fd9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7D256DF-0ACB-4060-B7A2-5A960579666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987A02-E1CC-44F2-A5D3-416164B07B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4f4001-5f37-456e-ad83-c051d045b420"/>
    <ds:schemaRef ds:uri="e5154c47-26ab-462c-8ec6-762d2c773f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D2188EF-4F85-4FF1-BBA7-F0336BA47182}">
  <ds:schemaRefs>
    <ds:schemaRef ds:uri="8c4f4001-5f37-456e-ad83-c051d045b420"/>
    <ds:schemaRef ds:uri="http://purl.org/dc/elements/1.1/"/>
    <ds:schemaRef ds:uri="http://www.w3.org/XML/1998/namespace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e5154c47-26ab-462c-8ec6-762d2c773fd9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25897</TotalTime>
  <Pages>0</Pages>
  <Words>705</Words>
  <Characters>0</Characters>
  <Application>Microsoft Office PowerPoint</Application>
  <PresentationFormat>On-screen Show (16:10)</PresentationFormat>
  <Lines>0</Lines>
  <Paragraphs>177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Gill Sans</vt:lpstr>
      <vt:lpstr>Gotham-Medium</vt:lpstr>
      <vt:lpstr>Wingdings</vt:lpstr>
      <vt:lpstr>Title &amp; Subtitle</vt:lpstr>
      <vt:lpstr>Mobile Power 101: Break Through to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Contact Us Anytime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2012 RECAP 2013 COMPANY GOALS</dc:title>
  <dc:creator>Christine</dc:creator>
  <cp:lastModifiedBy>Christine Wheeler</cp:lastModifiedBy>
  <cp:revision>670</cp:revision>
  <dcterms:modified xsi:type="dcterms:W3CDTF">2022-02-25T15:57:53Z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0x0101007797095AE8801244B8EDF2A4D896E741</vt:lpwstr>
  </property>
</Properties>
</file>