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82" r:id="rId2"/>
    <p:sldId id="486" r:id="rId3"/>
    <p:sldId id="514" r:id="rId4"/>
    <p:sldId id="487" r:id="rId5"/>
    <p:sldId id="509" r:id="rId6"/>
    <p:sldId id="510" r:id="rId7"/>
    <p:sldId id="511" r:id="rId8"/>
    <p:sldId id="512" r:id="rId9"/>
    <p:sldId id="488" r:id="rId10"/>
    <p:sldId id="506" r:id="rId11"/>
    <p:sldId id="396" r:id="rId12"/>
    <p:sldId id="499" r:id="rId13"/>
    <p:sldId id="500" r:id="rId14"/>
    <p:sldId id="501" r:id="rId15"/>
    <p:sldId id="503" r:id="rId16"/>
    <p:sldId id="504" r:id="rId17"/>
    <p:sldId id="508" r:id="rId18"/>
    <p:sldId id="507" r:id="rId19"/>
    <p:sldId id="480" r:id="rId20"/>
    <p:sldId id="389" r:id="rId21"/>
    <p:sldId id="505" r:id="rId22"/>
    <p:sldId id="513" r:id="rId23"/>
    <p:sldId id="489" r:id="rId24"/>
    <p:sldId id="490" r:id="rId25"/>
  </p:sldIdLst>
  <p:sldSz cx="9144000" cy="5715000" type="screen16x1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71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44724" indent="67736" algn="l" rtl="0" eaLnBrk="0" fontAlgn="base" hangingPunct="0">
      <a:spcBef>
        <a:spcPct val="0"/>
      </a:spcBef>
      <a:spcAft>
        <a:spcPct val="0"/>
      </a:spcAft>
      <a:defRPr sz="2271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491633" indent="135472" algn="l" rtl="0" eaLnBrk="0" fontAlgn="base" hangingPunct="0">
      <a:spcBef>
        <a:spcPct val="0"/>
      </a:spcBef>
      <a:spcAft>
        <a:spcPct val="0"/>
      </a:spcAft>
      <a:defRPr sz="2271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737450" indent="204301" algn="l" rtl="0" eaLnBrk="0" fontAlgn="base" hangingPunct="0">
      <a:spcBef>
        <a:spcPct val="0"/>
      </a:spcBef>
      <a:spcAft>
        <a:spcPct val="0"/>
      </a:spcAft>
      <a:defRPr sz="2271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984359" indent="272037" algn="l" rtl="0" eaLnBrk="0" fontAlgn="base" hangingPunct="0">
      <a:spcBef>
        <a:spcPct val="0"/>
      </a:spcBef>
      <a:spcAft>
        <a:spcPct val="0"/>
      </a:spcAft>
      <a:defRPr sz="2271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573225" algn="l" defTabSz="314645" rtl="0" eaLnBrk="1" latinLnBrk="0" hangingPunct="1">
      <a:defRPr sz="2271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887870" algn="l" defTabSz="314645" rtl="0" eaLnBrk="1" latinLnBrk="0" hangingPunct="1">
      <a:defRPr sz="2271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202515" algn="l" defTabSz="314645" rtl="0" eaLnBrk="1" latinLnBrk="0" hangingPunct="1">
      <a:defRPr sz="2271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517160" algn="l" defTabSz="314645" rtl="0" eaLnBrk="1" latinLnBrk="0" hangingPunct="1">
      <a:defRPr sz="2271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Wheeler" initials="C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842"/>
    <a:srgbClr val="FF6D22"/>
    <a:srgbClr val="F0BD3B"/>
    <a:srgbClr val="E0E1E3"/>
    <a:srgbClr val="D2D2D2"/>
    <a:srgbClr val="E0E1E2"/>
    <a:srgbClr val="3A788D"/>
    <a:srgbClr val="313132"/>
    <a:srgbClr val="4A99B2"/>
    <a:srgbClr val="6A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4270" autoAdjust="0"/>
  </p:normalViewPr>
  <p:slideViewPr>
    <p:cSldViewPr>
      <p:cViewPr varScale="1">
        <p:scale>
          <a:sx n="136" d="100"/>
          <a:sy n="136" d="100"/>
        </p:scale>
        <p:origin x="438" y="3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-5472" y="-10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70356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0"/>
            <a:ext cx="3078048" cy="470356"/>
          </a:xfrm>
          <a:prstGeom prst="rect">
            <a:avLst/>
          </a:prstGeom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7A21C6-6859-A44B-9D44-03834DF7EC03}" type="datetimeFigureOut">
              <a:rPr lang="en-US">
                <a:latin typeface="Arial"/>
              </a:rPr>
              <a:pPr>
                <a:defRPr/>
              </a:pPr>
              <a:t>11/12/2020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568"/>
            <a:ext cx="3078048" cy="470356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916568"/>
            <a:ext cx="3078048" cy="470356"/>
          </a:xfrm>
          <a:prstGeom prst="rect">
            <a:avLst/>
          </a:prstGeom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7D30F0-69D2-9C40-BAFD-D6477108808B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48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70356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 eaLnBrk="1" hangingPunct="1">
              <a:defRPr sz="1200">
                <a:latin typeface="Arial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0"/>
            <a:ext cx="3078048" cy="470356"/>
          </a:xfrm>
          <a:prstGeom prst="rect">
            <a:avLst/>
          </a:prstGeom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fld id="{E9F9ECE5-D54D-EA4A-8511-329F6EF43F7C}" type="datetimeFigureOut">
              <a:rPr lang="en-US" smtClean="0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04850"/>
            <a:ext cx="56324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458284"/>
            <a:ext cx="5681363" cy="4225435"/>
          </a:xfrm>
          <a:prstGeom prst="rect">
            <a:avLst/>
          </a:prstGeom>
        </p:spPr>
        <p:txBody>
          <a:bodyPr vert="horz" lIns="91415" tIns="45707" rIns="91415" bIns="45707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568"/>
            <a:ext cx="3078048" cy="470356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 eaLnBrk="1" hangingPunct="1">
              <a:defRPr sz="1200">
                <a:latin typeface="Arial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8916568"/>
            <a:ext cx="3078048" cy="470356"/>
          </a:xfrm>
          <a:prstGeom prst="rect">
            <a:avLst/>
          </a:prstGeom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76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91633" rtl="0" eaLnBrk="0" fontAlgn="base" hangingPunct="0">
      <a:spcBef>
        <a:spcPct val="30000"/>
      </a:spcBef>
      <a:spcAft>
        <a:spcPct val="0"/>
      </a:spcAft>
      <a:defRPr sz="619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244724" algn="l" defTabSz="491633" rtl="0" eaLnBrk="0" fontAlgn="base" hangingPunct="0">
      <a:spcBef>
        <a:spcPct val="30000"/>
      </a:spcBef>
      <a:spcAft>
        <a:spcPct val="0"/>
      </a:spcAft>
      <a:defRPr sz="619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491633" algn="l" defTabSz="491633" rtl="0" eaLnBrk="0" fontAlgn="base" hangingPunct="0">
      <a:spcBef>
        <a:spcPct val="30000"/>
      </a:spcBef>
      <a:spcAft>
        <a:spcPct val="0"/>
      </a:spcAft>
      <a:defRPr sz="619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737450" algn="l" defTabSz="491633" rtl="0" eaLnBrk="0" fontAlgn="base" hangingPunct="0">
      <a:spcBef>
        <a:spcPct val="30000"/>
      </a:spcBef>
      <a:spcAft>
        <a:spcPct val="0"/>
      </a:spcAft>
      <a:defRPr sz="619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984359" algn="l" defTabSz="491633" rtl="0" eaLnBrk="0" fontAlgn="base" hangingPunct="0">
      <a:spcBef>
        <a:spcPct val="30000"/>
      </a:spcBef>
      <a:spcAft>
        <a:spcPct val="0"/>
      </a:spcAft>
      <a:defRPr sz="619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1232177" algn="l" defTabSz="49287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6pPr>
    <a:lvl7pPr marL="1478611" algn="l" defTabSz="49287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7pPr>
    <a:lvl8pPr marL="1725047" algn="l" defTabSz="49287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8pPr>
    <a:lvl9pPr marL="1971482" algn="l" defTabSz="49287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aren’t aware they have inefficient print processes because they have worked for them for 30 years without much change</a:t>
            </a:r>
          </a:p>
          <a:p>
            <a:endParaRPr lang="en-US" dirty="0"/>
          </a:p>
          <a:p>
            <a:r>
              <a:rPr lang="en-US" b="1" dirty="0"/>
              <a:t>The CHANGE required of us is to move from focusing on the TECHNOLOGY (“Here’s why you need to replace your printer even though it is working fine for you” ) to focusing on PROCESS – where you show them how the process is costing them money and a powered cart can be the solution with the CURRENT printer or with a NEW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tools we created is the </a:t>
            </a:r>
            <a:r>
              <a:rPr lang="en-US" dirty="0" err="1"/>
              <a:t>MotionMeter</a:t>
            </a:r>
            <a:r>
              <a:rPr lang="en-US" dirty="0"/>
              <a:t> App</a:t>
            </a:r>
          </a:p>
          <a:p>
            <a:r>
              <a:rPr lang="en-US" dirty="0"/>
              <a:t>Available for Android and Apply Devices</a:t>
            </a:r>
          </a:p>
          <a:p>
            <a:r>
              <a:rPr lang="en-US" dirty="0"/>
              <a:t>This tool allows you to easily capture and quantify how much wasted motion and any other non-value add tasks, like waiting for labels at shared printer, are costing in labor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5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PDF Report sent from App you can share with Prospect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1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3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5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aren’t aware they have inefficient print processes because they have worked for them for 30 years without much change</a:t>
            </a:r>
          </a:p>
          <a:p>
            <a:endParaRPr lang="en-US" dirty="0"/>
          </a:p>
          <a:p>
            <a:r>
              <a:rPr lang="en-US" b="1" dirty="0"/>
              <a:t>The CHANGE required of us is to move from focusing on the TECHNOLOGY (“Here’s why you need to replace your printer even though it is working fine for you” ) to focusing on PROCESS – where you show them how the process is costing them money and a powered cart can be the solution with the CURRENT printer or with a NEW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8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aren’t aware they have inefficient print processes because they have worked for them for 30 years without much change</a:t>
            </a:r>
          </a:p>
          <a:p>
            <a:endParaRPr lang="en-US" dirty="0"/>
          </a:p>
          <a:p>
            <a:r>
              <a:rPr lang="en-US" b="1" dirty="0"/>
              <a:t>The CHANGE required of us is to move from focusing on the TECHNOLOGY (“Here’s why you need to replace your printer even though it is working fine for you” ) to focusing on PROCESS – where you show them how the process is costing them money and a powered cart can be the solution with the CURRENT printer or with a NEW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3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aren’t aware they have inefficient print processes because they have worked for them for 30 years without much change</a:t>
            </a:r>
          </a:p>
          <a:p>
            <a:endParaRPr lang="en-US" dirty="0"/>
          </a:p>
          <a:p>
            <a:r>
              <a:rPr lang="en-US" b="1" dirty="0"/>
              <a:t>The CHANGE required of us is to move from focusing on the TECHNOLOGY (“Here’s why you need to replace your printer even though it is working fine for you” ) to focusing on PROCESS – where you show them how the process is costing them money and a powered cart can be the solution with the CURRENT printer or with a NEW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aren’t aware they have inefficient print processes because they have worked for them for 30 years without much change</a:t>
            </a:r>
          </a:p>
          <a:p>
            <a:endParaRPr lang="en-US" dirty="0"/>
          </a:p>
          <a:p>
            <a:r>
              <a:rPr lang="en-US" b="1" dirty="0"/>
              <a:t>The CHANGE required of us is to move from focusing on the TECHNOLOGY (“Here’s why you need to replace your printer even though it is working fine for you” ) to focusing on PROCESS – where you show them how the process is costing them money and a powered cart can be the solution with the CURRENT printer or with a NEW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62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1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sys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n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775706"/>
            <a:ext cx="7773293" cy="12250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238875"/>
            <a:ext cx="6400353" cy="14603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237037" indent="0" algn="ctr">
              <a:buNone/>
              <a:defRPr/>
            </a:lvl2pPr>
            <a:lvl3pPr marL="474074" indent="0" algn="ctr">
              <a:buNone/>
              <a:defRPr/>
            </a:lvl3pPr>
            <a:lvl4pPr marL="711111" indent="0" algn="ctr">
              <a:buNone/>
              <a:defRPr/>
            </a:lvl4pPr>
            <a:lvl5pPr marL="948149" indent="0" algn="ctr">
              <a:buNone/>
              <a:defRPr/>
            </a:lvl5pPr>
            <a:lvl6pPr marL="1185186" indent="0" algn="ctr">
              <a:buNone/>
              <a:defRPr/>
            </a:lvl6pPr>
            <a:lvl7pPr marL="1422223" indent="0" algn="ctr">
              <a:buNone/>
              <a:defRPr/>
            </a:lvl7pPr>
            <a:lvl8pPr marL="1659260" indent="0" algn="ctr">
              <a:buNone/>
              <a:defRPr/>
            </a:lvl8pPr>
            <a:lvl9pPr marL="1896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280147"/>
            <a:ext cx="2909455" cy="448712"/>
          </a:xfrm>
          <a:prstGeom prst="rect">
            <a:avLst/>
          </a:prstGeom>
        </p:spPr>
      </p:pic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7" name="Parallelogram 6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999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000686"/>
            <a:ext cx="5486177" cy="472529"/>
          </a:xfrm>
          <a:prstGeom prst="rect">
            <a:avLst/>
          </a:prstGeom>
        </p:spPr>
        <p:txBody>
          <a:bodyPr/>
          <a:lstStyle>
            <a:lvl1pPr algn="l">
              <a:defRPr sz="10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1344708"/>
            <a:ext cx="5486177" cy="2594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5"/>
            </a:lvl1pPr>
            <a:lvl2pPr marL="237037" indent="0">
              <a:buNone/>
              <a:defRPr sz="1456"/>
            </a:lvl2pPr>
            <a:lvl3pPr marL="474074" indent="0">
              <a:buNone/>
              <a:defRPr sz="1257"/>
            </a:lvl3pPr>
            <a:lvl4pPr marL="711111" indent="0">
              <a:buNone/>
              <a:defRPr sz="1059"/>
            </a:lvl4pPr>
            <a:lvl5pPr marL="948149" indent="0">
              <a:buNone/>
              <a:defRPr sz="1059"/>
            </a:lvl5pPr>
            <a:lvl6pPr marL="1185186" indent="0">
              <a:buNone/>
              <a:defRPr sz="1059"/>
            </a:lvl6pPr>
            <a:lvl7pPr marL="1422223" indent="0">
              <a:buNone/>
              <a:defRPr sz="1059"/>
            </a:lvl7pPr>
            <a:lvl8pPr marL="1659260" indent="0">
              <a:buNone/>
              <a:defRPr sz="1059"/>
            </a:lvl8pPr>
            <a:lvl9pPr marL="1896298" indent="0">
              <a:buNone/>
              <a:defRPr sz="1059"/>
            </a:lvl9pPr>
          </a:lstStyle>
          <a:p>
            <a:pPr lvl="0"/>
            <a:endParaRPr lang="en-US" noProof="0">
              <a:sym typeface="Gotham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4473219"/>
            <a:ext cx="5486177" cy="670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8"/>
            </a:lvl1pPr>
            <a:lvl2pPr marL="237037" indent="0">
              <a:buNone/>
              <a:defRPr sz="596"/>
            </a:lvl2pPr>
            <a:lvl3pPr marL="474074" indent="0">
              <a:buNone/>
              <a:defRPr sz="529"/>
            </a:lvl3pPr>
            <a:lvl4pPr marL="711111" indent="0">
              <a:buNone/>
              <a:defRPr sz="463"/>
            </a:lvl4pPr>
            <a:lvl5pPr marL="948149" indent="0">
              <a:buNone/>
              <a:defRPr sz="463"/>
            </a:lvl5pPr>
            <a:lvl6pPr marL="1185186" indent="0">
              <a:buNone/>
              <a:defRPr sz="463"/>
            </a:lvl6pPr>
            <a:lvl7pPr marL="1422223" indent="0">
              <a:buNone/>
              <a:defRPr sz="463"/>
            </a:lvl7pPr>
            <a:lvl8pPr marL="1659260" indent="0">
              <a:buNone/>
              <a:defRPr sz="463"/>
            </a:lvl8pPr>
            <a:lvl9pPr marL="1896298" indent="0">
              <a:buNone/>
              <a:defRPr sz="4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8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9" name="Parallelogram 8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0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0496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274" y="2745444"/>
            <a:ext cx="7322704" cy="945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18603" y="3728291"/>
            <a:ext cx="4143374" cy="326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8" name="Parallelogram 7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4947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6" name="Parallelogram 5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7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4266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28787"/>
            <a:ext cx="8229023" cy="9525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7" name="Parallelogram 6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0241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-138546" y="1176618"/>
            <a:ext cx="9490364" cy="40901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2780" dirty="0"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138546" y="560294"/>
            <a:ext cx="9421091" cy="504265"/>
          </a:xfrm>
          <a:prstGeom prst="rect">
            <a:avLst/>
          </a:prstGeom>
          <a:solidFill>
            <a:srgbClr val="3A788D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en-US" sz="2780" dirty="0">
              <a:solidFill>
                <a:srgbClr val="000000"/>
              </a:solidFill>
              <a:latin typeface="Arial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274" y="2745444"/>
            <a:ext cx="7322704" cy="945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603" y="3728291"/>
            <a:ext cx="4143374" cy="326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8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9" name="Parallelogram 8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0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454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-138546" y="-38100"/>
            <a:ext cx="9490364" cy="586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2780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28787"/>
            <a:ext cx="8229023" cy="9525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8" name="Parallelogram 7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8828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138546" y="616323"/>
            <a:ext cx="9421091" cy="5042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US" sz="2780" dirty="0">
              <a:solidFill>
                <a:srgbClr val="000000"/>
              </a:solidFill>
              <a:latin typeface="Arial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672334"/>
            <a:ext cx="7772176" cy="1134815"/>
          </a:xfrm>
          <a:prstGeom prst="rect">
            <a:avLst/>
          </a:prstGeom>
        </p:spPr>
        <p:txBody>
          <a:bodyPr anchor="t"/>
          <a:lstStyle>
            <a:lvl1pPr algn="l">
              <a:defRPr sz="205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422180"/>
            <a:ext cx="7772176" cy="12501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9"/>
            </a:lvl1pPr>
            <a:lvl2pPr marL="237037" indent="0">
              <a:buNone/>
              <a:defRPr sz="927"/>
            </a:lvl2pPr>
            <a:lvl3pPr marL="474074" indent="0">
              <a:buNone/>
              <a:defRPr sz="860"/>
            </a:lvl3pPr>
            <a:lvl4pPr marL="711111" indent="0">
              <a:buNone/>
              <a:defRPr sz="728"/>
            </a:lvl4pPr>
            <a:lvl5pPr marL="948149" indent="0">
              <a:buNone/>
              <a:defRPr sz="728"/>
            </a:lvl5pPr>
            <a:lvl6pPr marL="1185186" indent="0">
              <a:buNone/>
              <a:defRPr sz="728"/>
            </a:lvl6pPr>
            <a:lvl7pPr marL="1422223" indent="0">
              <a:buNone/>
              <a:defRPr sz="728"/>
            </a:lvl7pPr>
            <a:lvl8pPr marL="1659260" indent="0">
              <a:buNone/>
              <a:defRPr sz="728"/>
            </a:lvl8pPr>
            <a:lvl9pPr marL="1896298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8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9" name="Parallelogram 8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0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9076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138546" y="616323"/>
            <a:ext cx="9421091" cy="5042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US" sz="2780" dirty="0">
              <a:solidFill>
                <a:srgbClr val="000000"/>
              </a:solidFill>
              <a:latin typeface="Arial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274" y="1905003"/>
            <a:ext cx="7322704" cy="945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8422" y="3081618"/>
            <a:ext cx="2018109" cy="327422"/>
          </a:xfrm>
          <a:prstGeom prst="rect">
            <a:avLst/>
          </a:prstGeom>
        </p:spPr>
        <p:txBody>
          <a:bodyPr/>
          <a:lstStyle>
            <a:lvl1pPr>
              <a:defRPr sz="1456"/>
            </a:lvl1pPr>
            <a:lvl2pPr>
              <a:defRPr sz="1257"/>
            </a:lvl2pPr>
            <a:lvl3pPr>
              <a:defRPr sz="1059"/>
            </a:lvl3pPr>
            <a:lvl4pPr>
              <a:defRPr sz="927"/>
            </a:lvl4pPr>
            <a:lvl5pPr>
              <a:defRPr sz="927"/>
            </a:lvl5pPr>
            <a:lvl6pPr>
              <a:defRPr sz="927"/>
            </a:lvl6pPr>
            <a:lvl7pPr>
              <a:defRPr sz="927"/>
            </a:lvl7pPr>
            <a:lvl8pPr>
              <a:defRPr sz="927"/>
            </a:lvl8pPr>
            <a:lvl9pPr>
              <a:defRPr sz="92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689" y="3081618"/>
            <a:ext cx="2018109" cy="327422"/>
          </a:xfrm>
          <a:prstGeom prst="rect">
            <a:avLst/>
          </a:prstGeom>
        </p:spPr>
        <p:txBody>
          <a:bodyPr/>
          <a:lstStyle>
            <a:lvl1pPr>
              <a:defRPr sz="1456"/>
            </a:lvl1pPr>
            <a:lvl2pPr>
              <a:defRPr sz="1257"/>
            </a:lvl2pPr>
            <a:lvl3pPr>
              <a:defRPr sz="1059"/>
            </a:lvl3pPr>
            <a:lvl4pPr>
              <a:defRPr sz="927"/>
            </a:lvl4pPr>
            <a:lvl5pPr>
              <a:defRPr sz="927"/>
            </a:lvl5pPr>
            <a:lvl6pPr>
              <a:defRPr sz="927"/>
            </a:lvl6pPr>
            <a:lvl7pPr>
              <a:defRPr sz="927"/>
            </a:lvl7pPr>
            <a:lvl8pPr>
              <a:defRPr sz="927"/>
            </a:lvl8pPr>
            <a:lvl9pPr>
              <a:defRPr sz="9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10" name="Parallelogram 9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1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6877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-138546" y="616323"/>
            <a:ext cx="9421091" cy="5042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US" sz="2780" dirty="0">
              <a:solidFill>
                <a:srgbClr val="000000"/>
              </a:solidFill>
              <a:latin typeface="Arial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28824"/>
            <a:ext cx="8228707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278995"/>
            <a:ext cx="4039568" cy="5329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57" b="1"/>
            </a:lvl1pPr>
            <a:lvl2pPr marL="237037" indent="0">
              <a:buNone/>
              <a:defRPr sz="1059" b="1"/>
            </a:lvl2pPr>
            <a:lvl3pPr marL="474074" indent="0">
              <a:buNone/>
              <a:defRPr sz="927" b="1"/>
            </a:lvl3pPr>
            <a:lvl4pPr marL="711111" indent="0">
              <a:buNone/>
              <a:defRPr sz="860" b="1"/>
            </a:lvl4pPr>
            <a:lvl5pPr marL="948149" indent="0">
              <a:buNone/>
              <a:defRPr sz="860" b="1"/>
            </a:lvl5pPr>
            <a:lvl6pPr marL="1185186" indent="0">
              <a:buNone/>
              <a:defRPr sz="860" b="1"/>
            </a:lvl6pPr>
            <a:lvl7pPr marL="1422223" indent="0">
              <a:buNone/>
              <a:defRPr sz="860" b="1"/>
            </a:lvl7pPr>
            <a:lvl8pPr marL="1659260" indent="0">
              <a:buNone/>
              <a:defRPr sz="860" b="1"/>
            </a:lvl8pPr>
            <a:lvl9pPr marL="1896298" indent="0">
              <a:buNone/>
              <a:defRPr sz="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811982"/>
            <a:ext cx="4039568" cy="3292822"/>
          </a:xfrm>
          <a:prstGeom prst="rect">
            <a:avLst/>
          </a:prstGeom>
        </p:spPr>
        <p:txBody>
          <a:bodyPr/>
          <a:lstStyle>
            <a:lvl1pPr>
              <a:defRPr sz="1257"/>
            </a:lvl1pPr>
            <a:lvl2pPr>
              <a:defRPr sz="1059"/>
            </a:lvl2pPr>
            <a:lvl3pPr>
              <a:defRPr sz="927"/>
            </a:lvl3pPr>
            <a:lvl4pPr>
              <a:defRPr sz="860"/>
            </a:lvl4pPr>
            <a:lvl5pPr>
              <a:defRPr sz="860"/>
            </a:lvl5pPr>
            <a:lvl6pPr>
              <a:defRPr sz="860"/>
            </a:lvl6pPr>
            <a:lvl7pPr>
              <a:defRPr sz="860"/>
            </a:lvl7pPr>
            <a:lvl8pPr>
              <a:defRPr sz="860"/>
            </a:lvl8pPr>
            <a:lvl9pPr>
              <a:defRPr sz="8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278995"/>
            <a:ext cx="4041799" cy="5329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57" b="1"/>
            </a:lvl1pPr>
            <a:lvl2pPr marL="237037" indent="0">
              <a:buNone/>
              <a:defRPr sz="1059" b="1"/>
            </a:lvl2pPr>
            <a:lvl3pPr marL="474074" indent="0">
              <a:buNone/>
              <a:defRPr sz="927" b="1"/>
            </a:lvl3pPr>
            <a:lvl4pPr marL="711111" indent="0">
              <a:buNone/>
              <a:defRPr sz="860" b="1"/>
            </a:lvl4pPr>
            <a:lvl5pPr marL="948149" indent="0">
              <a:buNone/>
              <a:defRPr sz="860" b="1"/>
            </a:lvl5pPr>
            <a:lvl6pPr marL="1185186" indent="0">
              <a:buNone/>
              <a:defRPr sz="860" b="1"/>
            </a:lvl6pPr>
            <a:lvl7pPr marL="1422223" indent="0">
              <a:buNone/>
              <a:defRPr sz="860" b="1"/>
            </a:lvl7pPr>
            <a:lvl8pPr marL="1659260" indent="0">
              <a:buNone/>
              <a:defRPr sz="860" b="1"/>
            </a:lvl8pPr>
            <a:lvl9pPr marL="1896298" indent="0">
              <a:buNone/>
              <a:defRPr sz="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811982"/>
            <a:ext cx="4041799" cy="3292822"/>
          </a:xfrm>
          <a:prstGeom prst="rect">
            <a:avLst/>
          </a:prstGeom>
        </p:spPr>
        <p:txBody>
          <a:bodyPr/>
          <a:lstStyle>
            <a:lvl1pPr>
              <a:defRPr sz="1257"/>
            </a:lvl1pPr>
            <a:lvl2pPr>
              <a:defRPr sz="1059"/>
            </a:lvl2pPr>
            <a:lvl3pPr>
              <a:defRPr sz="927"/>
            </a:lvl3pPr>
            <a:lvl4pPr>
              <a:defRPr sz="860"/>
            </a:lvl4pPr>
            <a:lvl5pPr>
              <a:defRPr sz="860"/>
            </a:lvl5pPr>
            <a:lvl6pPr>
              <a:defRPr sz="860"/>
            </a:lvl6pPr>
            <a:lvl7pPr>
              <a:defRPr sz="860"/>
            </a:lvl7pPr>
            <a:lvl8pPr>
              <a:defRPr sz="860"/>
            </a:lvl8pPr>
            <a:lvl9pPr>
              <a:defRPr sz="8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11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12" name="Parallelogram 11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3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5029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274" y="2745444"/>
            <a:ext cx="7322704" cy="945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7" name="Parallelogram 6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5413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6" name="Parallelogram 5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7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5157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1384925"/>
            <a:ext cx="3008189" cy="968313"/>
          </a:xfrm>
          <a:prstGeom prst="rect">
            <a:avLst/>
          </a:prstGeom>
        </p:spPr>
        <p:txBody>
          <a:bodyPr/>
          <a:lstStyle>
            <a:lvl1pPr algn="l">
              <a:defRPr sz="10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1400738"/>
            <a:ext cx="5111129" cy="4258235"/>
          </a:xfrm>
          <a:prstGeom prst="rect">
            <a:avLst/>
          </a:prstGeom>
        </p:spPr>
        <p:txBody>
          <a:bodyPr/>
          <a:lstStyle>
            <a:lvl1pPr>
              <a:defRPr sz="1655"/>
            </a:lvl1pPr>
            <a:lvl2pPr>
              <a:defRPr sz="1456"/>
            </a:lvl2pPr>
            <a:lvl3pPr>
              <a:defRPr sz="1257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2465294"/>
            <a:ext cx="3008189" cy="3193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8"/>
            </a:lvl1pPr>
            <a:lvl2pPr marL="237037" indent="0">
              <a:buNone/>
              <a:defRPr sz="596"/>
            </a:lvl2pPr>
            <a:lvl3pPr marL="474074" indent="0">
              <a:buNone/>
              <a:defRPr sz="529"/>
            </a:lvl3pPr>
            <a:lvl4pPr marL="711111" indent="0">
              <a:buNone/>
              <a:defRPr sz="463"/>
            </a:lvl4pPr>
            <a:lvl5pPr marL="948149" indent="0">
              <a:buNone/>
              <a:defRPr sz="463"/>
            </a:lvl5pPr>
            <a:lvl6pPr marL="1185186" indent="0">
              <a:buNone/>
              <a:defRPr sz="463"/>
            </a:lvl6pPr>
            <a:lvl7pPr marL="1422223" indent="0">
              <a:buNone/>
              <a:defRPr sz="463"/>
            </a:lvl7pPr>
            <a:lvl8pPr marL="1659260" indent="0">
              <a:buNone/>
              <a:defRPr sz="463"/>
            </a:lvl8pPr>
            <a:lvl9pPr marL="1896298" indent="0">
              <a:buNone/>
              <a:defRPr sz="4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newcastle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12062"/>
            <a:ext cx="2140527" cy="329665"/>
          </a:xfrm>
          <a:prstGeom prst="rect">
            <a:avLst/>
          </a:prstGeom>
        </p:spPr>
      </p:pic>
      <p:grpSp>
        <p:nvGrpSpPr>
          <p:cNvPr id="8" name="Group 17"/>
          <p:cNvGrpSpPr>
            <a:grpSpLocks/>
          </p:cNvGrpSpPr>
          <p:nvPr userDrawn="1"/>
        </p:nvGrpSpPr>
        <p:grpSpPr bwMode="auto">
          <a:xfrm>
            <a:off x="6096000" y="5378823"/>
            <a:ext cx="3532909" cy="392206"/>
            <a:chOff x="6705600" y="7315200"/>
            <a:chExt cx="3886200" cy="533400"/>
          </a:xfrm>
        </p:grpSpPr>
        <p:sp>
          <p:nvSpPr>
            <p:cNvPr id="9" name="Parallelogram 8"/>
            <p:cNvSpPr/>
            <p:nvPr userDrawn="1"/>
          </p:nvSpPr>
          <p:spPr bwMode="auto">
            <a:xfrm>
              <a:off x="6705600" y="7315200"/>
              <a:ext cx="3886200" cy="533400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2780" dirty="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0" name="TextBox 19">
              <a:hlinkClick r:id="rId3" tooltip="Click to visit the Newcastle Systems website"/>
            </p:cNvPr>
            <p:cNvSpPr txBox="1">
              <a:spLocks noChangeArrowheads="1"/>
            </p:cNvSpPr>
            <p:nvPr userDrawn="1"/>
          </p:nvSpPr>
          <p:spPr bwMode="auto">
            <a:xfrm>
              <a:off x="6705600" y="7315200"/>
              <a:ext cx="3581400" cy="4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>
                <a:defRPr/>
              </a:pPr>
              <a:r>
                <a:rPr lang="en-US" sz="1324" dirty="0" err="1">
                  <a:solidFill>
                    <a:srgbClr val="FFFFFF"/>
                  </a:solidFill>
                  <a:latin typeface="Arial"/>
                  <a:cs typeface="Arial"/>
                </a:rPr>
                <a:t>www.newcastlesys.com</a:t>
              </a:r>
              <a:endParaRPr lang="en-US" sz="1324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4872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bg2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56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52">
          <a:solidFill>
            <a:srgbClr val="313032"/>
          </a:solidFill>
          <a:latin typeface="Arial"/>
          <a:ea typeface="+mj-ea"/>
          <a:cs typeface="+mj-cs"/>
          <a:sym typeface="Gotham-Medium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52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52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52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52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5pPr>
      <a:lvl6pPr marL="237037" algn="r" rtl="0" fontAlgn="base">
        <a:spcBef>
          <a:spcPct val="0"/>
        </a:spcBef>
        <a:spcAft>
          <a:spcPct val="0"/>
        </a:spcAft>
        <a:defRPr sz="2052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6pPr>
      <a:lvl7pPr marL="474074" algn="r" rtl="0" fontAlgn="base">
        <a:spcBef>
          <a:spcPct val="0"/>
        </a:spcBef>
        <a:spcAft>
          <a:spcPct val="0"/>
        </a:spcAft>
        <a:defRPr sz="2052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7pPr>
      <a:lvl8pPr marL="711111" algn="r" rtl="0" fontAlgn="base">
        <a:spcBef>
          <a:spcPct val="0"/>
        </a:spcBef>
        <a:spcAft>
          <a:spcPct val="0"/>
        </a:spcAft>
        <a:defRPr sz="2052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8pPr>
      <a:lvl9pPr marL="948149" algn="r" rtl="0" fontAlgn="base">
        <a:spcBef>
          <a:spcPct val="0"/>
        </a:spcBef>
        <a:spcAft>
          <a:spcPct val="0"/>
        </a:spcAft>
        <a:defRPr sz="2052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9pPr>
    </p:titleStyle>
    <p:bodyStyle>
      <a:lvl1pPr marL="177553" indent="-177553" algn="r" rtl="0" eaLnBrk="0" fontAlgn="base" hangingPunct="0">
        <a:spcBef>
          <a:spcPct val="0"/>
        </a:spcBef>
        <a:spcAft>
          <a:spcPct val="0"/>
        </a:spcAft>
        <a:buChar char="•"/>
        <a:defRPr sz="1588">
          <a:solidFill>
            <a:srgbClr val="313032"/>
          </a:solidFill>
          <a:latin typeface="Arial"/>
          <a:ea typeface="+mn-ea"/>
          <a:cs typeface="+mn-cs"/>
          <a:sym typeface="Gotham-Book" charset="0"/>
        </a:defRPr>
      </a:lvl1pPr>
      <a:lvl2pPr marL="384522" indent="-148136" algn="r" rtl="0" eaLnBrk="0" fontAlgn="base" hangingPunct="0">
        <a:spcBef>
          <a:spcPct val="0"/>
        </a:spcBef>
        <a:spcAft>
          <a:spcPct val="0"/>
        </a:spcAft>
        <a:buChar char="–"/>
        <a:defRPr sz="1588">
          <a:solidFill>
            <a:srgbClr val="313032"/>
          </a:solidFill>
          <a:latin typeface="Arial"/>
          <a:ea typeface="+mn-ea"/>
          <a:cs typeface="+mn-cs"/>
          <a:sym typeface="Gotham-Book" charset="0"/>
        </a:defRPr>
      </a:lvl2pPr>
      <a:lvl3pPr marL="592543" indent="-117668" algn="r" rtl="0" eaLnBrk="0" fontAlgn="base" hangingPunct="0">
        <a:spcBef>
          <a:spcPct val="0"/>
        </a:spcBef>
        <a:spcAft>
          <a:spcPct val="0"/>
        </a:spcAft>
        <a:buChar char="•"/>
        <a:defRPr sz="1588">
          <a:solidFill>
            <a:schemeClr val="tx1"/>
          </a:solidFill>
          <a:latin typeface="Arial"/>
          <a:ea typeface="+mn-ea"/>
          <a:cs typeface="+mn-cs"/>
          <a:sym typeface="Gotham-Book" charset="0"/>
        </a:defRPr>
      </a:lvl3pPr>
      <a:lvl4pPr marL="828930" indent="-117668" algn="r" rtl="0" eaLnBrk="0" fontAlgn="base" hangingPunct="0">
        <a:spcBef>
          <a:spcPct val="0"/>
        </a:spcBef>
        <a:spcAft>
          <a:spcPct val="0"/>
        </a:spcAft>
        <a:buChar char="–"/>
        <a:defRPr sz="1588">
          <a:solidFill>
            <a:schemeClr val="tx1"/>
          </a:solidFill>
          <a:latin typeface="Arial"/>
          <a:ea typeface="+mn-ea"/>
          <a:cs typeface="+mn-cs"/>
          <a:sym typeface="Gotham-Book" charset="0"/>
        </a:defRPr>
      </a:lvl4pPr>
      <a:lvl5pPr marL="1066367" indent="-117668" algn="r" rtl="0" eaLnBrk="0" fontAlgn="base" hangingPunct="0">
        <a:spcBef>
          <a:spcPct val="0"/>
        </a:spcBef>
        <a:spcAft>
          <a:spcPct val="0"/>
        </a:spcAft>
        <a:buChar char="»"/>
        <a:defRPr sz="1588">
          <a:solidFill>
            <a:schemeClr val="tx1"/>
          </a:solidFill>
          <a:latin typeface="Arial"/>
          <a:ea typeface="+mn-ea"/>
          <a:cs typeface="+mn-cs"/>
          <a:sym typeface="Gotham-Book" charset="0"/>
        </a:defRPr>
      </a:lvl5pPr>
      <a:lvl6pPr marL="237037" algn="r" rtl="0" fontAlgn="base">
        <a:spcBef>
          <a:spcPct val="0"/>
        </a:spcBef>
        <a:spcAft>
          <a:spcPct val="0"/>
        </a:spcAft>
        <a:defRPr sz="1588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6pPr>
      <a:lvl7pPr marL="474074" algn="r" rtl="0" fontAlgn="base">
        <a:spcBef>
          <a:spcPct val="0"/>
        </a:spcBef>
        <a:spcAft>
          <a:spcPct val="0"/>
        </a:spcAft>
        <a:defRPr sz="1588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7pPr>
      <a:lvl8pPr marL="711111" algn="r" rtl="0" fontAlgn="base">
        <a:spcBef>
          <a:spcPct val="0"/>
        </a:spcBef>
        <a:spcAft>
          <a:spcPct val="0"/>
        </a:spcAft>
        <a:defRPr sz="1588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8pPr>
      <a:lvl9pPr marL="948149" algn="r" rtl="0" fontAlgn="base">
        <a:spcBef>
          <a:spcPct val="0"/>
        </a:spcBef>
        <a:spcAft>
          <a:spcPct val="0"/>
        </a:spcAft>
        <a:defRPr sz="1588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9pPr>
    </p:bodyStyle>
    <p:otherStyle>
      <a:defPPr>
        <a:defRPr lang="en-US"/>
      </a:defPPr>
      <a:lvl1pPr marL="0" algn="l" defTabSz="474074" rtl="0" eaLnBrk="1" latinLnBrk="0" hangingPunct="1">
        <a:defRPr sz="927" kern="1200">
          <a:solidFill>
            <a:schemeClr val="tx1"/>
          </a:solidFill>
          <a:latin typeface="+mn-lt"/>
          <a:ea typeface="+mn-ea"/>
          <a:cs typeface="+mn-cs"/>
        </a:defRPr>
      </a:lvl1pPr>
      <a:lvl2pPr marL="237037" algn="l" defTabSz="474074" rtl="0" eaLnBrk="1" latinLnBrk="0" hangingPunct="1">
        <a:defRPr sz="927" kern="1200">
          <a:solidFill>
            <a:schemeClr val="tx1"/>
          </a:solidFill>
          <a:latin typeface="+mn-lt"/>
          <a:ea typeface="+mn-ea"/>
          <a:cs typeface="+mn-cs"/>
        </a:defRPr>
      </a:lvl2pPr>
      <a:lvl3pPr marL="474074" algn="l" defTabSz="474074" rtl="0" eaLnBrk="1" latinLnBrk="0" hangingPunct="1">
        <a:defRPr sz="927" kern="1200">
          <a:solidFill>
            <a:schemeClr val="tx1"/>
          </a:solidFill>
          <a:latin typeface="+mn-lt"/>
          <a:ea typeface="+mn-ea"/>
          <a:cs typeface="+mn-cs"/>
        </a:defRPr>
      </a:lvl3pPr>
      <a:lvl4pPr marL="711111" algn="l" defTabSz="474074" rtl="0" eaLnBrk="1" latinLnBrk="0" hangingPunct="1">
        <a:defRPr sz="927" kern="1200">
          <a:solidFill>
            <a:schemeClr val="tx1"/>
          </a:solidFill>
          <a:latin typeface="+mn-lt"/>
          <a:ea typeface="+mn-ea"/>
          <a:cs typeface="+mn-cs"/>
        </a:defRPr>
      </a:lvl4pPr>
      <a:lvl5pPr marL="948149" algn="l" defTabSz="474074" rtl="0" eaLnBrk="1" latinLnBrk="0" hangingPunct="1">
        <a:defRPr sz="927" kern="1200">
          <a:solidFill>
            <a:schemeClr val="tx1"/>
          </a:solidFill>
          <a:latin typeface="+mn-lt"/>
          <a:ea typeface="+mn-ea"/>
          <a:cs typeface="+mn-cs"/>
        </a:defRPr>
      </a:lvl5pPr>
      <a:lvl6pPr marL="1185186" algn="l" defTabSz="474074" rtl="0" eaLnBrk="1" latinLnBrk="0" hangingPunct="1">
        <a:defRPr sz="927" kern="1200">
          <a:solidFill>
            <a:schemeClr val="tx1"/>
          </a:solidFill>
          <a:latin typeface="+mn-lt"/>
          <a:ea typeface="+mn-ea"/>
          <a:cs typeface="+mn-cs"/>
        </a:defRPr>
      </a:lvl6pPr>
      <a:lvl7pPr marL="1422223" algn="l" defTabSz="474074" rtl="0" eaLnBrk="1" latinLnBrk="0" hangingPunct="1">
        <a:defRPr sz="927" kern="1200">
          <a:solidFill>
            <a:schemeClr val="tx1"/>
          </a:solidFill>
          <a:latin typeface="+mn-lt"/>
          <a:ea typeface="+mn-ea"/>
          <a:cs typeface="+mn-cs"/>
        </a:defRPr>
      </a:lvl7pPr>
      <a:lvl8pPr marL="1659260" algn="l" defTabSz="474074" rtl="0" eaLnBrk="1" latinLnBrk="0" hangingPunct="1">
        <a:defRPr sz="927" kern="1200">
          <a:solidFill>
            <a:schemeClr val="tx1"/>
          </a:solidFill>
          <a:latin typeface="+mn-lt"/>
          <a:ea typeface="+mn-ea"/>
          <a:cs typeface="+mn-cs"/>
        </a:defRPr>
      </a:lvl8pPr>
      <a:lvl9pPr marL="1896298" algn="l" defTabSz="474074" rtl="0" eaLnBrk="1" latinLnBrk="0" hangingPunct="1">
        <a:defRPr sz="9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8.png"/><Relationship Id="rId4" Type="http://schemas.openxmlformats.org/officeDocument/2006/relationships/image" Target="../media/image2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newcastlesy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8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C221698A-DB53-4BFE-993B-26CA35D7E1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2" y="1104900"/>
            <a:ext cx="4279465" cy="427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1AF1A-0C2C-4CF2-B25A-D8DBEC8A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89" y="685800"/>
            <a:ext cx="8229023" cy="952500"/>
          </a:xfrm>
        </p:spPr>
        <p:txBody>
          <a:bodyPr/>
          <a:lstStyle/>
          <a:p>
            <a:pPr algn="l"/>
            <a:r>
              <a:rPr lang="en-US" sz="2800" b="1" dirty="0"/>
              <a:t>Mobile Power 101: </a:t>
            </a:r>
            <a:br>
              <a:rPr lang="en-US" sz="2800" b="1" dirty="0"/>
            </a:br>
            <a:r>
              <a:rPr lang="en-US" sz="2800" b="1" dirty="0"/>
              <a:t>Configure a Cart with 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913B6-8E24-401F-85A6-A78CE31D5E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5295900"/>
            <a:ext cx="2819400" cy="3270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November 12, 2020, 2pm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98DAD-D121-4BDE-90C1-0C2BD44482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267" t="5200" r="7333" b="5200"/>
          <a:stretch/>
        </p:blipFill>
        <p:spPr>
          <a:xfrm>
            <a:off x="495299" y="1943100"/>
            <a:ext cx="2119314" cy="211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8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891EF-AA45-44BB-87AD-3AC5A28D1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4722" r="26389" b="34118"/>
          <a:stretch/>
        </p:blipFill>
        <p:spPr>
          <a:xfrm>
            <a:off x="2933699" y="1943100"/>
            <a:ext cx="2119315" cy="211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8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E9DECA-5138-453B-A6F5-86840CC90C93}"/>
              </a:ext>
            </a:extLst>
          </p:cNvPr>
          <p:cNvSpPr txBox="1"/>
          <p:nvPr/>
        </p:nvSpPr>
        <p:spPr>
          <a:xfrm>
            <a:off x="332184" y="4174292"/>
            <a:ext cx="244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"/>
              </a:rPr>
              <a:t>Christine Wheeler Marketing Director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D2468-FC1E-4A99-958A-29A4F877495A}"/>
              </a:ext>
            </a:extLst>
          </p:cNvPr>
          <p:cNvSpPr txBox="1"/>
          <p:nvPr/>
        </p:nvSpPr>
        <p:spPr>
          <a:xfrm>
            <a:off x="2895600" y="417429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"/>
              </a:rPr>
              <a:t>Kevin </a:t>
            </a:r>
            <a:r>
              <a:rPr lang="en-US" sz="1800" b="1" dirty="0" err="1">
                <a:latin typeface="Arial"/>
              </a:rPr>
              <a:t>Ledversis</a:t>
            </a:r>
            <a:r>
              <a:rPr lang="en-US" sz="1800" b="1" dirty="0">
                <a:latin typeface="Arial"/>
              </a:rPr>
              <a:t> Sales Director</a:t>
            </a:r>
          </a:p>
        </p:txBody>
      </p:sp>
    </p:spTree>
    <p:extLst>
      <p:ext uri="{BB962C8B-B14F-4D97-AF65-F5344CB8AC3E}">
        <p14:creationId xmlns:p14="http://schemas.microsoft.com/office/powerpoint/2010/main" val="6498800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B36942BD-E1B4-46DD-BD97-2E2B23FE0D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30980"/>
            <a:ext cx="3848100" cy="3848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97167" y="1453058"/>
            <a:ext cx="5646433" cy="346184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512" tIns="30256" rIns="60512" bIns="30256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Steps:</a:t>
            </a:r>
          </a:p>
          <a:p>
            <a:pPr eaLnBrk="1" hangingPunct="1"/>
            <a:endParaRPr lang="en-US" sz="2800" b="1" dirty="0">
              <a:solidFill>
                <a:srgbClr val="FF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arenR"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their process</a:t>
            </a:r>
          </a:p>
          <a:p>
            <a:pPr marL="514350" indent="-514350" eaLnBrk="1" hangingPunct="1">
              <a:buAutoNum type="arabicParenR"/>
            </a:pP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arenR"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they want to power?</a:t>
            </a:r>
          </a:p>
          <a:p>
            <a:pPr marL="514350" indent="-514350" eaLnBrk="1" hangingPunct="1">
              <a:buAutoNum type="arabicParenR"/>
            </a:pP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arenR"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do they need to power it?</a:t>
            </a:r>
          </a:p>
          <a:p>
            <a:pPr marL="514350" indent="-514350" eaLnBrk="1" hangingPunct="1">
              <a:buAutoNum type="arabicParenR"/>
            </a:pP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arenR"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cart form factor </a:t>
            </a:r>
          </a:p>
          <a:p>
            <a:pPr lvl="1" indent="0" eaLnBrk="1" hangingPunct="1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1" hangingPunct="1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11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15C10-7A28-4CCD-915B-6CB9F105D088}"/>
              </a:ext>
            </a:extLst>
          </p:cNvPr>
          <p:cNvSpPr txBox="1"/>
          <p:nvPr/>
        </p:nvSpPr>
        <p:spPr>
          <a:xfrm>
            <a:off x="685800" y="571500"/>
            <a:ext cx="7467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Configure a Cart with Confidence</a:t>
            </a:r>
          </a:p>
        </p:txBody>
      </p:sp>
    </p:spTree>
    <p:extLst>
      <p:ext uri="{BB962C8B-B14F-4D97-AF65-F5344CB8AC3E}">
        <p14:creationId xmlns:p14="http://schemas.microsoft.com/office/powerpoint/2010/main" val="34183438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97167" y="1104900"/>
            <a:ext cx="8600092" cy="346184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512" tIns="30256" rIns="60512" bIns="30256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Ask…</a:t>
            </a:r>
          </a:p>
          <a:p>
            <a:pPr lvl="1" indent="0" eaLnBrk="1" hangingPunct="1"/>
            <a:endParaRPr lang="en-US" sz="211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624" lvl="1" indent="-342900" eaLnBrk="1" hangingPunct="1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Are you labeling product?</a:t>
            </a:r>
          </a:p>
          <a:p>
            <a:pPr marL="587624" lvl="1" indent="-342900" eaLnBrk="1" hangingPunct="1">
              <a:buFont typeface="Arial" panose="020B0604020202020204" pitchFamily="34" charset="0"/>
              <a:buChar char="•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624" lvl="1" indent="-342900" eaLnBrk="1" hangingPunct="1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Are your workers walking to enter data or print labels/paper?</a:t>
            </a:r>
          </a:p>
          <a:p>
            <a:pPr marL="587624" lvl="1" indent="-342900" eaLnBrk="1" hangingPunct="1">
              <a:buFont typeface="Arial" panose="020B0604020202020204" pitchFamily="34" charset="0"/>
              <a:buChar char="•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624" lvl="1" indent="-342900" eaLnBrk="1" hangingPunct="1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Any idea on travel times?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about 10 minutes per hour</a:t>
            </a:r>
          </a:p>
          <a:p>
            <a:pPr marL="587624" lvl="1" indent="-342900" eaLnBrk="1" hangingPunct="1"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624" lvl="1" indent="-342900" eaLnBrk="1" hangingPunct="1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Do you batch print?</a:t>
            </a:r>
          </a:p>
          <a:p>
            <a:pPr marL="587624" lvl="1" indent="-342900" eaLnBrk="1" hangingPunct="1">
              <a:buFont typeface="Arial" panose="020B0604020202020204" pitchFamily="34" charset="0"/>
              <a:buChar char="•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624" lvl="1" indent="-342900" eaLnBrk="1" hangingPunct="1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Do you mislabel product?</a:t>
            </a:r>
          </a:p>
          <a:p>
            <a:pPr marL="587624" lvl="1" indent="-342900" eaLnBrk="1" hangingPunct="1">
              <a:buFont typeface="Arial" panose="020B0604020202020204" pitchFamily="34" charset="0"/>
              <a:buChar char="•"/>
            </a:pPr>
            <a:endParaRPr lang="en-US" sz="211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11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11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15C10-7A28-4CCD-915B-6CB9F105D088}"/>
              </a:ext>
            </a:extLst>
          </p:cNvPr>
          <p:cNvSpPr txBox="1"/>
          <p:nvPr/>
        </p:nvSpPr>
        <p:spPr>
          <a:xfrm>
            <a:off x="685800" y="571500"/>
            <a:ext cx="7467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1 – Understand Current Process</a:t>
            </a:r>
          </a:p>
        </p:txBody>
      </p:sp>
    </p:spTree>
    <p:extLst>
      <p:ext uri="{BB962C8B-B14F-4D97-AF65-F5344CB8AC3E}">
        <p14:creationId xmlns:p14="http://schemas.microsoft.com/office/powerpoint/2010/main" val="1402985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18DED5-34E3-40B7-8EBB-B45240352F64}"/>
              </a:ext>
            </a:extLst>
          </p:cNvPr>
          <p:cNvSpPr txBox="1"/>
          <p:nvPr/>
        </p:nvSpPr>
        <p:spPr>
          <a:xfrm>
            <a:off x="1143000" y="5017273"/>
            <a:ext cx="6908426" cy="323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503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15C10-7A28-4CCD-915B-6CB9F105D088}"/>
              </a:ext>
            </a:extLst>
          </p:cNvPr>
          <p:cNvSpPr txBox="1"/>
          <p:nvPr/>
        </p:nvSpPr>
        <p:spPr>
          <a:xfrm>
            <a:off x="685801" y="571500"/>
            <a:ext cx="7467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2 -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They Want to Power?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B05A0DAF-65A5-4F8C-A4F5-3BE15EF3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62100"/>
            <a:ext cx="3886200" cy="15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3CEC9B-CC47-407E-8BE9-8A5F388C4F9F}"/>
              </a:ext>
            </a:extLst>
          </p:cNvPr>
          <p:cNvSpPr txBox="1"/>
          <p:nvPr/>
        </p:nvSpPr>
        <p:spPr>
          <a:xfrm>
            <a:off x="-381000" y="4838700"/>
            <a:ext cx="101346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91942C1D-1D9C-4CA3-8346-25F9DC1E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0"/>
            <a:ext cx="4691543" cy="168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6C78C4-161D-41CE-A6CC-44BAEF090EDA}"/>
              </a:ext>
            </a:extLst>
          </p:cNvPr>
          <p:cNvCxnSpPr/>
          <p:nvPr/>
        </p:nvCxnSpPr>
        <p:spPr bwMode="auto">
          <a:xfrm>
            <a:off x="4114800" y="3390900"/>
            <a:ext cx="5105400" cy="0"/>
          </a:xfrm>
          <a:prstGeom prst="lin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4EA8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F51983-730F-4266-A931-010105856D58}"/>
              </a:ext>
            </a:extLst>
          </p:cNvPr>
          <p:cNvCxnSpPr/>
          <p:nvPr/>
        </p:nvCxnSpPr>
        <p:spPr bwMode="auto">
          <a:xfrm>
            <a:off x="-66412" y="3390900"/>
            <a:ext cx="5105400" cy="0"/>
          </a:xfrm>
          <a:prstGeom prst="lin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4EA8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9B420DA-2A71-47F6-89D1-918A27B8FA92}"/>
              </a:ext>
            </a:extLst>
          </p:cNvPr>
          <p:cNvSpPr txBox="1"/>
          <p:nvPr/>
        </p:nvSpPr>
        <p:spPr>
          <a:xfrm>
            <a:off x="228600" y="1413199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Popular Hardware: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Laptop &amp; Monitor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Wireless Keyboard/Mouse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Industrial Barcode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Scanner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4D69C-836A-4CFC-B5AE-1BDF4C9CA7F3}"/>
              </a:ext>
            </a:extLst>
          </p:cNvPr>
          <p:cNvSpPr txBox="1"/>
          <p:nvPr/>
        </p:nvSpPr>
        <p:spPr>
          <a:xfrm>
            <a:off x="228599" y="3467100"/>
            <a:ext cx="3505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printers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power hogs</a:t>
            </a:r>
          </a:p>
          <a:p>
            <a:endParaRPr lang="en-US" sz="1600" b="1" dirty="0">
              <a:solidFill>
                <a:srgbClr val="4EA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Carts: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Series &amp; PC Series</a:t>
            </a:r>
          </a:p>
          <a:p>
            <a:endParaRPr lang="en-US" sz="1600" dirty="0">
              <a:solidFill>
                <a:srgbClr val="4EA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Battery Systems: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 &amp; Fixed Lithium </a:t>
            </a:r>
          </a:p>
          <a:p>
            <a:endParaRPr lang="en-US" sz="1600" dirty="0">
              <a:solidFill>
                <a:srgbClr val="4EA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17DA4-59F9-4D66-AF9C-474845371F18}"/>
              </a:ext>
            </a:extLst>
          </p:cNvPr>
          <p:cNvSpPr txBox="1"/>
          <p:nvPr/>
        </p:nvSpPr>
        <p:spPr>
          <a:xfrm>
            <a:off x="3429000" y="1364040"/>
            <a:ext cx="1875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Battery Systems: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PowerSwap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Fixed Lithium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9796B-8999-4F23-8936-58D9B53CFA0E}"/>
              </a:ext>
            </a:extLst>
          </p:cNvPr>
          <p:cNvSpPr txBox="1"/>
          <p:nvPr/>
        </p:nvSpPr>
        <p:spPr>
          <a:xfrm>
            <a:off x="5791200" y="508691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PowerSwap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Nucleus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Laser Printers</a:t>
            </a:r>
          </a:p>
        </p:txBody>
      </p:sp>
    </p:spTree>
    <p:extLst>
      <p:ext uri="{BB962C8B-B14F-4D97-AF65-F5344CB8AC3E}">
        <p14:creationId xmlns:p14="http://schemas.microsoft.com/office/powerpoint/2010/main" val="32209582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18DED5-34E3-40B7-8EBB-B45240352F64}"/>
              </a:ext>
            </a:extLst>
          </p:cNvPr>
          <p:cNvSpPr txBox="1"/>
          <p:nvPr/>
        </p:nvSpPr>
        <p:spPr>
          <a:xfrm>
            <a:off x="1143000" y="5017273"/>
            <a:ext cx="6908426" cy="323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503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1485900"/>
            <a:ext cx="3352800" cy="2971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512" tIns="30256" rIns="60512" bIns="30256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118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8-Hour Shift </a:t>
            </a:r>
            <a:r>
              <a:rPr lang="en-US" sz="2118" b="1" dirty="0">
                <a:latin typeface="Arial" panose="020B0604020202020204" pitchFamily="34" charset="0"/>
                <a:cs typeface="Arial" panose="020B0604020202020204" pitchFamily="34" charset="0"/>
              </a:rPr>
              <a:t>– MOST popular</a:t>
            </a:r>
          </a:p>
          <a:p>
            <a:pPr eaLnBrk="1" hangingPunct="1"/>
            <a:endParaRPr lang="en-US" sz="211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11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118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Shifts </a:t>
            </a:r>
            <a:r>
              <a:rPr lang="en-US" sz="2118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118" b="1" dirty="0" err="1">
                <a:latin typeface="Arial" panose="020B0604020202020204" pitchFamily="34" charset="0"/>
                <a:cs typeface="Arial" panose="020B0604020202020204" pitchFamily="34" charset="0"/>
              </a:rPr>
              <a:t>PowerSwap</a:t>
            </a:r>
            <a:r>
              <a:rPr lang="en-US" sz="2118" b="1" dirty="0">
                <a:latin typeface="Arial" panose="020B0604020202020204" pitchFamily="34" charset="0"/>
                <a:cs typeface="Arial" panose="020B0604020202020204" pitchFamily="34" charset="0"/>
              </a:rPr>
              <a:t> Nucleus </a:t>
            </a:r>
          </a:p>
          <a:p>
            <a:pPr eaLnBrk="1" hangingPunct="1"/>
            <a:r>
              <a:rPr lang="en-US" sz="2118" b="1" dirty="0">
                <a:latin typeface="Arial" panose="020B0604020202020204" pitchFamily="34" charset="0"/>
                <a:cs typeface="Arial" panose="020B0604020202020204" pitchFamily="34" charset="0"/>
              </a:rPr>
              <a:t>Provides 24 / 7 operation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15C10-7A28-4CCD-915B-6CB9F105D088}"/>
              </a:ext>
            </a:extLst>
          </p:cNvPr>
          <p:cNvSpPr txBox="1"/>
          <p:nvPr/>
        </p:nvSpPr>
        <p:spPr>
          <a:xfrm>
            <a:off x="685800" y="571500"/>
            <a:ext cx="7467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3 – How Long Do They Want to Power It?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305" y="1485900"/>
            <a:ext cx="533469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165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7CFF02-8778-4512-A9BD-8E2704C1CDF2}"/>
              </a:ext>
            </a:extLst>
          </p:cNvPr>
          <p:cNvSpPr txBox="1"/>
          <p:nvPr/>
        </p:nvSpPr>
        <p:spPr>
          <a:xfrm>
            <a:off x="-228600" y="4762500"/>
            <a:ext cx="10134600" cy="137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A picture containing computer, luggage&#10;&#10;Description automatically generated">
            <a:extLst>
              <a:ext uri="{FF2B5EF4-FFF2-40B4-BE49-F238E27FC236}">
                <a16:creationId xmlns:a16="http://schemas.microsoft.com/office/drawing/2014/main" id="{D011B6C3-A99B-49C4-9ED4-67813DBE11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16" y="1638300"/>
            <a:ext cx="3589884" cy="3589884"/>
          </a:xfrm>
          <a:prstGeom prst="rect">
            <a:avLst/>
          </a:prstGeom>
        </p:spPr>
      </p:pic>
      <p:pic>
        <p:nvPicPr>
          <p:cNvPr id="10" name="Picture 9" descr="A picture containing green, small, table, sitting&#10;&#10;Description automatically generated">
            <a:extLst>
              <a:ext uri="{FF2B5EF4-FFF2-40B4-BE49-F238E27FC236}">
                <a16:creationId xmlns:a16="http://schemas.microsoft.com/office/drawing/2014/main" id="{D39B01B4-D7D7-4CFD-961B-B56B77848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24" y="1333500"/>
            <a:ext cx="2712176" cy="419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15C10-7A28-4CCD-915B-6CB9F105D088}"/>
              </a:ext>
            </a:extLst>
          </p:cNvPr>
          <p:cNvSpPr txBox="1"/>
          <p:nvPr/>
        </p:nvSpPr>
        <p:spPr>
          <a:xfrm>
            <a:off x="685800" y="571500"/>
            <a:ext cx="7467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4 – Select Form Factor</a:t>
            </a:r>
          </a:p>
        </p:txBody>
      </p:sp>
      <p:pic>
        <p:nvPicPr>
          <p:cNvPr id="8" name="Picture 7" descr="A picture containing indoor, computer, table, desk&#10;&#10;Description automatically generated">
            <a:extLst>
              <a:ext uri="{FF2B5EF4-FFF2-40B4-BE49-F238E27FC236}">
                <a16:creationId xmlns:a16="http://schemas.microsoft.com/office/drawing/2014/main" id="{0FD353FF-E73F-4C53-946C-777E22B402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70" y="1690793"/>
            <a:ext cx="1662930" cy="3376507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65128BEF-9DDB-4427-B75E-8FF0302B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4" y="2137518"/>
            <a:ext cx="1612463" cy="289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3A20AE-783F-48E8-8610-FF6674F6CEE6}"/>
              </a:ext>
            </a:extLst>
          </p:cNvPr>
          <p:cNvSpPr txBox="1"/>
          <p:nvPr/>
        </p:nvSpPr>
        <p:spPr>
          <a:xfrm>
            <a:off x="426178" y="5074405"/>
            <a:ext cx="121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 err="1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XSmall</a:t>
            </a:r>
            <a:r>
              <a:rPr lang="en-US" sz="1600" b="1" dirty="0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en-US" sz="1600" b="1" dirty="0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2705D-9331-4371-94AA-8A8452968C69}"/>
              </a:ext>
            </a:extLst>
          </p:cNvPr>
          <p:cNvSpPr txBox="1"/>
          <p:nvPr/>
        </p:nvSpPr>
        <p:spPr>
          <a:xfrm>
            <a:off x="2528752" y="5067300"/>
            <a:ext cx="126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-Small-</a:t>
            </a:r>
          </a:p>
          <a:p>
            <a:pPr algn="ctr"/>
            <a:r>
              <a:rPr lang="en-US" sz="1600" b="1" dirty="0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Series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082B-B6F4-4B2B-8B4A-CF7AE3FEED15}"/>
              </a:ext>
            </a:extLst>
          </p:cNvPr>
          <p:cNvSpPr txBox="1"/>
          <p:nvPr/>
        </p:nvSpPr>
        <p:spPr>
          <a:xfrm>
            <a:off x="7360376" y="5109746"/>
            <a:ext cx="117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-Large-</a:t>
            </a:r>
          </a:p>
          <a:p>
            <a:pPr algn="ctr"/>
            <a:r>
              <a:rPr lang="en-US" sz="1600" b="1" dirty="0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Series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A3DD98-38E9-4E2C-BCDB-D68461A719F3}"/>
              </a:ext>
            </a:extLst>
          </p:cNvPr>
          <p:cNvCxnSpPr>
            <a:cxnSpLocks/>
          </p:cNvCxnSpPr>
          <p:nvPr/>
        </p:nvCxnSpPr>
        <p:spPr bwMode="auto">
          <a:xfrm>
            <a:off x="7094178" y="2324576"/>
            <a:ext cx="525822" cy="232512"/>
          </a:xfrm>
          <a:prstGeom prst="straightConnector1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38100" cap="flat" cmpd="sng" algn="ctr">
            <a:solidFill>
              <a:srgbClr val="4EA84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21C215-F51F-411B-B40A-F1F8A79FA99A}"/>
              </a:ext>
            </a:extLst>
          </p:cNvPr>
          <p:cNvCxnSpPr>
            <a:cxnSpLocks/>
          </p:cNvCxnSpPr>
          <p:nvPr/>
        </p:nvCxnSpPr>
        <p:spPr bwMode="auto">
          <a:xfrm flipH="1">
            <a:off x="5984199" y="2324100"/>
            <a:ext cx="340401" cy="233665"/>
          </a:xfrm>
          <a:prstGeom prst="straightConnector1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38100" cap="flat" cmpd="sng" algn="ctr">
            <a:solidFill>
              <a:srgbClr val="4EA84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6" name="Picture 25" descr="A picture containing green, small, table, sitting&#10;&#10;Description automatically generated">
            <a:extLst>
              <a:ext uri="{FF2B5EF4-FFF2-40B4-BE49-F238E27FC236}">
                <a16:creationId xmlns:a16="http://schemas.microsoft.com/office/drawing/2014/main" id="{642C3179-CD12-4E60-9C4A-B1C7019E2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48" y="1257300"/>
            <a:ext cx="2712176" cy="419100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B8683D-9274-450C-A878-A6F9B3C70680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5000" y="2322963"/>
            <a:ext cx="486900" cy="305937"/>
          </a:xfrm>
          <a:prstGeom prst="straightConnector1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38100" cap="flat" cmpd="sng" algn="ctr">
            <a:solidFill>
              <a:srgbClr val="4EA84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C029BC-E157-4AD2-B04E-83FD7F2FE33F}"/>
              </a:ext>
            </a:extLst>
          </p:cNvPr>
          <p:cNvSpPr txBox="1"/>
          <p:nvPr/>
        </p:nvSpPr>
        <p:spPr>
          <a:xfrm>
            <a:off x="6074508" y="1306949"/>
            <a:ext cx="11699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Compatible</a:t>
            </a:r>
          </a:p>
          <a:p>
            <a:pPr algn="ctr"/>
            <a:endParaRPr lang="en-US" sz="1400" b="1" dirty="0">
              <a:solidFill>
                <a:srgbClr val="4EA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 / Fixed Lithium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2F9A9-AAB1-4C31-B3FA-004051F18F97}"/>
              </a:ext>
            </a:extLst>
          </p:cNvPr>
          <p:cNvSpPr txBox="1"/>
          <p:nvPr/>
        </p:nvSpPr>
        <p:spPr>
          <a:xfrm>
            <a:off x="4995364" y="5058907"/>
            <a:ext cx="121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-Medium-</a:t>
            </a:r>
          </a:p>
          <a:p>
            <a:pPr algn="ctr"/>
            <a:r>
              <a:rPr lang="en-US" sz="1600" b="1" dirty="0">
                <a:solidFill>
                  <a:srgbClr val="F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Series</a:t>
            </a:r>
          </a:p>
        </p:txBody>
      </p:sp>
    </p:spTree>
    <p:extLst>
      <p:ext uri="{BB962C8B-B14F-4D97-AF65-F5344CB8AC3E}">
        <p14:creationId xmlns:p14="http://schemas.microsoft.com/office/powerpoint/2010/main" val="41184325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1638300"/>
            <a:ext cx="3657600" cy="248555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512" tIns="30256" rIns="60512" bIns="30256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118" b="1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118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www.newcastlesys.com</a:t>
            </a:r>
            <a:endParaRPr lang="en-US" sz="2118" b="1" dirty="0">
              <a:solidFill>
                <a:srgbClr val="4EA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11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118" b="1" dirty="0">
                <a:latin typeface="Arial" panose="020B0604020202020204" pitchFamily="34" charset="0"/>
                <a:cs typeface="Arial" panose="020B0604020202020204" pitchFamily="34" charset="0"/>
              </a:rPr>
              <a:t>Far right corner, click </a:t>
            </a:r>
            <a:r>
              <a:rPr lang="en-US" sz="2118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  <a:p>
            <a:pPr eaLnBrk="1" hangingPunct="1"/>
            <a:endParaRPr lang="en-US" sz="2118" b="1" dirty="0">
              <a:solidFill>
                <a:srgbClr val="4EA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118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Password: </a:t>
            </a:r>
            <a:r>
              <a:rPr lang="en-US" sz="2118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Powersell1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15C10-7A28-4CCD-915B-6CB9F105D088}"/>
              </a:ext>
            </a:extLst>
          </p:cNvPr>
          <p:cNvSpPr txBox="1"/>
          <p:nvPr/>
        </p:nvSpPr>
        <p:spPr>
          <a:xfrm>
            <a:off x="685800" y="571500"/>
            <a:ext cx="7467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 Cheat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F664F-288A-492E-9F5C-655900EC66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5586" y="1428750"/>
            <a:ext cx="4756014" cy="28765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FA12EE-AAB0-4AFB-8A46-4048BC4F049B}"/>
              </a:ext>
            </a:extLst>
          </p:cNvPr>
          <p:cNvCxnSpPr>
            <a:cxnSpLocks/>
          </p:cNvCxnSpPr>
          <p:nvPr/>
        </p:nvCxnSpPr>
        <p:spPr bwMode="auto">
          <a:xfrm>
            <a:off x="8153400" y="876300"/>
            <a:ext cx="0" cy="708412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0" cap="flat" cmpd="sng" algn="ctr">
            <a:solidFill>
              <a:srgbClr val="FF6D2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641158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615C10-7A28-4CCD-915B-6CB9F105D088}"/>
              </a:ext>
            </a:extLst>
          </p:cNvPr>
          <p:cNvSpPr txBox="1"/>
          <p:nvPr/>
        </p:nvSpPr>
        <p:spPr>
          <a:xfrm>
            <a:off x="685800" y="571500"/>
            <a:ext cx="7467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 Cheat Sheet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D8553C-C033-4ADF-AACF-905469514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7744" y="1714500"/>
            <a:ext cx="14073144" cy="3125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2216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18DED5-34E3-40B7-8EBB-B45240352F64}"/>
              </a:ext>
            </a:extLst>
          </p:cNvPr>
          <p:cNvSpPr txBox="1"/>
          <p:nvPr/>
        </p:nvSpPr>
        <p:spPr>
          <a:xfrm>
            <a:off x="1143000" y="5017273"/>
            <a:ext cx="6908426" cy="323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503" dirty="0">
              <a:latin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571500"/>
            <a:ext cx="6858000" cy="40131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>
              <a:defRPr/>
            </a:pPr>
            <a:r>
              <a:rPr lang="en-US" sz="205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Simple Cheat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9D912-AAD7-44ED-AD7A-9C6916B6AF6A}"/>
              </a:ext>
            </a:extLst>
          </p:cNvPr>
          <p:cNvSpPr txBox="1"/>
          <p:nvPr/>
        </p:nvSpPr>
        <p:spPr>
          <a:xfrm>
            <a:off x="-228600" y="5017273"/>
            <a:ext cx="10515600" cy="2107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46A3D82D-55E7-4768-8DA2-89B3EC5A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65416"/>
            <a:ext cx="6172200" cy="44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6949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18DED5-34E3-40B7-8EBB-B45240352F64}"/>
              </a:ext>
            </a:extLst>
          </p:cNvPr>
          <p:cNvSpPr txBox="1"/>
          <p:nvPr/>
        </p:nvSpPr>
        <p:spPr>
          <a:xfrm>
            <a:off x="1143000" y="5017273"/>
            <a:ext cx="6908426" cy="323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503" dirty="0">
              <a:latin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571500"/>
            <a:ext cx="6858000" cy="40131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>
              <a:defRPr/>
            </a:pPr>
            <a:r>
              <a:rPr lang="en-US" sz="205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Simple Cheat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9D912-AAD7-44ED-AD7A-9C6916B6AF6A}"/>
              </a:ext>
            </a:extLst>
          </p:cNvPr>
          <p:cNvSpPr txBox="1"/>
          <p:nvPr/>
        </p:nvSpPr>
        <p:spPr>
          <a:xfrm>
            <a:off x="-228600" y="5017273"/>
            <a:ext cx="10515600" cy="2107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BCD2E5E8-7E23-4BF3-AB46-4B1652349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74" y="1104900"/>
            <a:ext cx="5905252" cy="449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2975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42544"/>
            <a:ext cx="6858000" cy="40131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>
              <a:defRPr/>
            </a:pPr>
            <a:r>
              <a:rPr lang="en-US" sz="2052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MotionMeter</a:t>
            </a:r>
            <a:endParaRPr lang="en-US" sz="2052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ヒラギノ角ゴ ProN W3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F78A1-99F0-413B-AA78-F18D4CDB1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1" y="572549"/>
            <a:ext cx="5338903" cy="45709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BC9B65-D0D0-4DA7-B082-7BF1153E324F}"/>
              </a:ext>
            </a:extLst>
          </p:cNvPr>
          <p:cNvSpPr txBox="1"/>
          <p:nvPr/>
        </p:nvSpPr>
        <p:spPr>
          <a:xfrm>
            <a:off x="5791200" y="1857612"/>
            <a:ext cx="304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/>
              </a:rPr>
              <a:t>Easily capture the time </a:t>
            </a:r>
          </a:p>
          <a:p>
            <a:r>
              <a:rPr lang="en-US" sz="1800" b="1" dirty="0">
                <a:latin typeface="Arial"/>
              </a:rPr>
              <a:t>spent walking to printers, computers &amp;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08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B-Series-Hero 2">
            <a:extLst>
              <a:ext uri="{FF2B5EF4-FFF2-40B4-BE49-F238E27FC236}">
                <a16:creationId xmlns:a16="http://schemas.microsoft.com/office/drawing/2014/main" id="{E3F93931-59A7-482C-A693-BC7D7C229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r="22500"/>
          <a:stretch/>
        </p:blipFill>
        <p:spPr bwMode="auto">
          <a:xfrm>
            <a:off x="-152400" y="951923"/>
            <a:ext cx="9494078" cy="41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905BC0-16DE-4748-87A3-387913D9DE61}"/>
              </a:ext>
            </a:extLst>
          </p:cNvPr>
          <p:cNvSpPr/>
          <p:nvPr/>
        </p:nvSpPr>
        <p:spPr>
          <a:xfrm>
            <a:off x="1524000" y="1367624"/>
            <a:ext cx="7467599" cy="36717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Our Goals for Today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FF2AE6-AC2E-469B-9184-CAD2348AD3A9}"/>
              </a:ext>
            </a:extLst>
          </p:cNvPr>
          <p:cNvSpPr/>
          <p:nvPr/>
        </p:nvSpPr>
        <p:spPr>
          <a:xfrm>
            <a:off x="1022434" y="1367623"/>
            <a:ext cx="420670" cy="3671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1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65A3E3-1387-4D4A-B61D-8BCC774EE3CD}"/>
              </a:ext>
            </a:extLst>
          </p:cNvPr>
          <p:cNvSpPr/>
          <p:nvPr/>
        </p:nvSpPr>
        <p:spPr>
          <a:xfrm>
            <a:off x="1524000" y="1846459"/>
            <a:ext cx="7467600" cy="36717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Why Companies Buy Carts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88791D-A7AF-4068-A0F7-E571B603BB78}"/>
              </a:ext>
            </a:extLst>
          </p:cNvPr>
          <p:cNvSpPr/>
          <p:nvPr/>
        </p:nvSpPr>
        <p:spPr>
          <a:xfrm>
            <a:off x="1022433" y="1846458"/>
            <a:ext cx="420669" cy="3671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FACF3F-57AC-44D1-B8CD-59ED7B1E73FB}"/>
              </a:ext>
            </a:extLst>
          </p:cNvPr>
          <p:cNvSpPr/>
          <p:nvPr/>
        </p:nvSpPr>
        <p:spPr>
          <a:xfrm>
            <a:off x="1524000" y="2323523"/>
            <a:ext cx="7467600" cy="36717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Where to Find Opportunities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69A5F7-547A-4E42-AD0D-57F3E014A0B9}"/>
              </a:ext>
            </a:extLst>
          </p:cNvPr>
          <p:cNvSpPr/>
          <p:nvPr/>
        </p:nvSpPr>
        <p:spPr>
          <a:xfrm>
            <a:off x="1022433" y="2325295"/>
            <a:ext cx="420669" cy="3671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7254B7-B9C7-494C-9FE2-B58BC8B8E706}"/>
              </a:ext>
            </a:extLst>
          </p:cNvPr>
          <p:cNvSpPr/>
          <p:nvPr/>
        </p:nvSpPr>
        <p:spPr>
          <a:xfrm>
            <a:off x="1524000" y="2780723"/>
            <a:ext cx="7543800" cy="3810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4 Steps to Configure a Cart with Confidence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0A7ECDB-F173-4F5E-9234-A87AA7A69D3C}"/>
              </a:ext>
            </a:extLst>
          </p:cNvPr>
          <p:cNvSpPr/>
          <p:nvPr/>
        </p:nvSpPr>
        <p:spPr>
          <a:xfrm>
            <a:off x="1022433" y="2804128"/>
            <a:ext cx="420669" cy="3671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7A76F2-0966-407D-A4A1-DF6A9106D1DD}"/>
              </a:ext>
            </a:extLst>
          </p:cNvPr>
          <p:cNvSpPr/>
          <p:nvPr/>
        </p:nvSpPr>
        <p:spPr>
          <a:xfrm>
            <a:off x="1524000" y="3237923"/>
            <a:ext cx="7543800" cy="36717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And.. Quote with Strong ROI Data to Seal the Deal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E565F-1F2C-4C5F-ADC4-9B7B246A4E14}"/>
              </a:ext>
            </a:extLst>
          </p:cNvPr>
          <p:cNvGrpSpPr/>
          <p:nvPr/>
        </p:nvGrpSpPr>
        <p:grpSpPr>
          <a:xfrm>
            <a:off x="1022433" y="3263966"/>
            <a:ext cx="430275" cy="386172"/>
            <a:chOff x="226562" y="4397619"/>
            <a:chExt cx="650194" cy="58354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8A1B626-3A90-4737-B99C-BB8B0CD8189B}"/>
                </a:ext>
              </a:extLst>
            </p:cNvPr>
            <p:cNvSpPr/>
            <p:nvPr/>
          </p:nvSpPr>
          <p:spPr>
            <a:xfrm>
              <a:off x="226562" y="4426329"/>
              <a:ext cx="635679" cy="55483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5" name="Content Placeholder 3">
              <a:extLst>
                <a:ext uri="{FF2B5EF4-FFF2-40B4-BE49-F238E27FC236}">
                  <a16:creationId xmlns:a16="http://schemas.microsoft.com/office/drawing/2014/main" id="{52B3E625-C604-455E-9AFC-435E0DDB4AA8}"/>
                </a:ext>
              </a:extLst>
            </p:cNvPr>
            <p:cNvSpPr txBox="1">
              <a:spLocks/>
            </p:cNvSpPr>
            <p:nvPr/>
          </p:nvSpPr>
          <p:spPr>
            <a:xfrm>
              <a:off x="241077" y="4397619"/>
              <a:ext cx="635679" cy="554838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rgbClr val="57A0D3"/>
                </a:buClr>
                <a:buFontTx/>
                <a:buNone/>
                <a:defRPr sz="2000" kern="1200" baseline="0">
                  <a:solidFill>
                    <a:srgbClr val="62656A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rgbClr val="34526E"/>
                </a:buClr>
                <a:buFontTx/>
                <a:buNone/>
                <a:defRPr sz="1800" kern="1200">
                  <a:solidFill>
                    <a:srgbClr val="62656A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rgbClr val="34526E"/>
                </a:buClr>
                <a:buFontTx/>
                <a:buNone/>
                <a:defRPr sz="1800" kern="1200">
                  <a:solidFill>
                    <a:srgbClr val="62656A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rgbClr val="34526E"/>
                </a:buClr>
                <a:buFontTx/>
                <a:buNone/>
                <a:defRPr sz="1800" kern="1200">
                  <a:solidFill>
                    <a:srgbClr val="62656A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rgbClr val="34526E"/>
                </a:buClr>
                <a:buFontTx/>
                <a:buNone/>
                <a:defRPr sz="1800" kern="1200">
                  <a:solidFill>
                    <a:srgbClr val="62656A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7031E4C-29B9-4915-9A32-BF171EFB5E59}"/>
              </a:ext>
            </a:extLst>
          </p:cNvPr>
          <p:cNvSpPr/>
          <p:nvPr/>
        </p:nvSpPr>
        <p:spPr>
          <a:xfrm>
            <a:off x="1022434" y="3738966"/>
            <a:ext cx="420670" cy="3671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6831BD-79EA-4C7C-8CF7-71457E621319}"/>
              </a:ext>
            </a:extLst>
          </p:cNvPr>
          <p:cNvSpPr/>
          <p:nvPr/>
        </p:nvSpPr>
        <p:spPr>
          <a:xfrm>
            <a:off x="1524000" y="3737645"/>
            <a:ext cx="7543800" cy="36717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Your Questions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17C9DB35-4A52-4230-91EB-24C146E4F8AA}"/>
              </a:ext>
            </a:extLst>
          </p:cNvPr>
          <p:cNvSpPr txBox="1">
            <a:spLocks/>
          </p:cNvSpPr>
          <p:nvPr/>
        </p:nvSpPr>
        <p:spPr>
          <a:xfrm>
            <a:off x="1032040" y="3736744"/>
            <a:ext cx="420670" cy="3671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57A0D3"/>
              </a:buClr>
              <a:buFontTx/>
              <a:buNone/>
              <a:defRPr sz="2000" kern="1200" baseline="0">
                <a:solidFill>
                  <a:srgbClr val="62656A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34526E"/>
              </a:buClr>
              <a:buFontTx/>
              <a:buNone/>
              <a:defRPr sz="1800" kern="1200">
                <a:solidFill>
                  <a:srgbClr val="62656A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34526E"/>
              </a:buClr>
              <a:buFontTx/>
              <a:buNone/>
              <a:defRPr sz="1800" kern="1200">
                <a:solidFill>
                  <a:srgbClr val="62656A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34526E"/>
              </a:buClr>
              <a:buFontTx/>
              <a:buNone/>
              <a:defRPr sz="1800" kern="1200">
                <a:solidFill>
                  <a:srgbClr val="62656A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34526E"/>
              </a:buClr>
              <a:buFontTx/>
              <a:buNone/>
              <a:defRPr sz="1800" kern="1200">
                <a:solidFill>
                  <a:srgbClr val="62656A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216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18DED5-34E3-40B7-8EBB-B45240352F64}"/>
              </a:ext>
            </a:extLst>
          </p:cNvPr>
          <p:cNvSpPr txBox="1"/>
          <p:nvPr/>
        </p:nvSpPr>
        <p:spPr>
          <a:xfrm>
            <a:off x="1143000" y="5017273"/>
            <a:ext cx="6908426" cy="323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503" dirty="0">
              <a:latin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842544"/>
            <a:ext cx="6858000" cy="40131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>
              <a:defRPr/>
            </a:pPr>
            <a:r>
              <a:rPr lang="en-US" sz="2052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MotionMeter</a:t>
            </a:r>
            <a:endParaRPr lang="en-US" sz="2052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ヒラギノ角ゴ ProN W3" charset="0"/>
              <a:cs typeface="Arial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0847D6-1428-4BA0-A195-0818C72D4E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06" y="486447"/>
            <a:ext cx="6656294" cy="474210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C59F50-3408-4BE5-B433-6A342693BB1D}"/>
              </a:ext>
            </a:extLst>
          </p:cNvPr>
          <p:cNvSpPr txBox="1"/>
          <p:nvPr/>
        </p:nvSpPr>
        <p:spPr>
          <a:xfrm>
            <a:off x="0" y="2217757"/>
            <a:ext cx="2514600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</a:rPr>
              <a:t>A formatted PDF arrives in your Inbox...</a:t>
            </a:r>
          </a:p>
        </p:txBody>
      </p:sp>
    </p:spTree>
    <p:extLst>
      <p:ext uri="{BB962C8B-B14F-4D97-AF65-F5344CB8AC3E}">
        <p14:creationId xmlns:p14="http://schemas.microsoft.com/office/powerpoint/2010/main" val="6590765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18DED5-34E3-40B7-8EBB-B45240352F64}"/>
              </a:ext>
            </a:extLst>
          </p:cNvPr>
          <p:cNvSpPr txBox="1"/>
          <p:nvPr/>
        </p:nvSpPr>
        <p:spPr>
          <a:xfrm>
            <a:off x="1143000" y="5017273"/>
            <a:ext cx="6908426" cy="323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503" dirty="0">
              <a:latin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571500"/>
            <a:ext cx="6858000" cy="40131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>
              <a:defRPr/>
            </a:pPr>
            <a:r>
              <a:rPr lang="en-US" sz="205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Raise Eyebrows – Show Them the Math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9D912-AAD7-44ED-AD7A-9C6916B6AF6A}"/>
              </a:ext>
            </a:extLst>
          </p:cNvPr>
          <p:cNvSpPr txBox="1"/>
          <p:nvPr/>
        </p:nvSpPr>
        <p:spPr>
          <a:xfrm>
            <a:off x="-228600" y="5017273"/>
            <a:ext cx="10515600" cy="2107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B11C2-AC8D-4D4E-B5E2-BC6FB3AC46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02994"/>
            <a:ext cx="8393145" cy="43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28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18DED5-34E3-40B7-8EBB-B45240352F64}"/>
              </a:ext>
            </a:extLst>
          </p:cNvPr>
          <p:cNvSpPr txBox="1"/>
          <p:nvPr/>
        </p:nvSpPr>
        <p:spPr>
          <a:xfrm>
            <a:off x="1143000" y="5017273"/>
            <a:ext cx="6908426" cy="323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503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9D912-AAD7-44ED-AD7A-9C6916B6AF6A}"/>
              </a:ext>
            </a:extLst>
          </p:cNvPr>
          <p:cNvSpPr txBox="1"/>
          <p:nvPr/>
        </p:nvSpPr>
        <p:spPr>
          <a:xfrm>
            <a:off x="-228600" y="5017273"/>
            <a:ext cx="10515600" cy="2107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228600" y="0"/>
            <a:ext cx="9601200" cy="1490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239867-CEE6-41AB-B49B-76239679CC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0399" y="0"/>
            <a:ext cx="6285801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282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stion mark neon signage">
            <a:extLst>
              <a:ext uri="{FF2B5EF4-FFF2-40B4-BE49-F238E27FC236}">
                <a16:creationId xmlns:a16="http://schemas.microsoft.com/office/drawing/2014/main" id="{31563A86-63EC-4070-A9E3-D2589A5D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95300"/>
            <a:ext cx="9525000" cy="63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DA9A83-1B56-4B8F-A27E-7A915D17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800100"/>
            <a:ext cx="5133974" cy="945496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Your Questions</a:t>
            </a:r>
          </a:p>
        </p:txBody>
      </p:sp>
    </p:spTree>
    <p:extLst>
      <p:ext uri="{BB962C8B-B14F-4D97-AF65-F5344CB8AC3E}">
        <p14:creationId xmlns:p14="http://schemas.microsoft.com/office/powerpoint/2010/main" val="27256029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F4AD-F162-4783-98C4-BC0ED49B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038C-7CE6-40EF-9EC2-D4D7AC87E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white and black letter t">
            <a:extLst>
              <a:ext uri="{FF2B5EF4-FFF2-40B4-BE49-F238E27FC236}">
                <a16:creationId xmlns:a16="http://schemas.microsoft.com/office/drawing/2014/main" id="{EC2852DC-1541-4BA6-B2C1-87E3D5545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4836"/>
          <a:stretch/>
        </p:blipFill>
        <p:spPr bwMode="auto">
          <a:xfrm>
            <a:off x="-152400" y="546575"/>
            <a:ext cx="9525000" cy="57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0626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eamstime_xxl_138174435_3D_Warehouse_We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"/>
          <a:stretch/>
        </p:blipFill>
        <p:spPr>
          <a:xfrm>
            <a:off x="1337" y="1185445"/>
            <a:ext cx="9144000" cy="411045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457200" y="1562100"/>
            <a:ext cx="8305800" cy="3429000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571500"/>
            <a:ext cx="6858000" cy="40131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Quick Stats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7145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91%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of supply chain professionals cannot stay ahead of their challenges as complexities continue to grow.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46%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say meeting consumer expectations for speed, cost and adaptability is the biggest challenge. 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1674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stion mark neon signage">
            <a:extLst>
              <a:ext uri="{FF2B5EF4-FFF2-40B4-BE49-F238E27FC236}">
                <a16:creationId xmlns:a16="http://schemas.microsoft.com/office/drawing/2014/main" id="{31563A86-63EC-4070-A9E3-D2589A5D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95300"/>
            <a:ext cx="9525000" cy="63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DA9A83-1B56-4B8F-A27E-7A915D17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800100"/>
            <a:ext cx="5133974" cy="945496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POLL Question I</a:t>
            </a:r>
          </a:p>
        </p:txBody>
      </p:sp>
    </p:spTree>
    <p:extLst>
      <p:ext uri="{BB962C8B-B14F-4D97-AF65-F5344CB8AC3E}">
        <p14:creationId xmlns:p14="http://schemas.microsoft.com/office/powerpoint/2010/main" val="9305535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52400" y="4152900"/>
            <a:ext cx="1219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152400" y="2781300"/>
            <a:ext cx="1219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52400" y="1333500"/>
            <a:ext cx="1219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571500"/>
            <a:ext cx="6858000" cy="40131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3 “Why’s” Companies Buy Carts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1333500"/>
            <a:ext cx="8382000" cy="3886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512" tIns="30256" rIns="60512" bIns="30256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					</a:t>
            </a:r>
          </a:p>
          <a:p>
            <a:pPr eaLnBrk="1" hangingPunct="1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Lines Received/Put-away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        50 lines	      8 lines</a:t>
            </a:r>
          </a:p>
          <a:p>
            <a:pPr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eaLnBrk="1" hangingPunct="1"/>
            <a:r>
              <a:rPr lang="en-US" sz="32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en-US" sz="24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Internal Order Cycle Time                     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&gt; 35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Dock to Stock Time              		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&gt; 24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/>
            <a:r>
              <a:rPr lang="en-US" sz="32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en-US" sz="24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Orders shipped with correct doc’s      99.9%    &lt; 95%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09700"/>
            <a:ext cx="762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05100"/>
            <a:ext cx="10668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" y="4116804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082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571500"/>
            <a:ext cx="6858000" cy="40131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Root Cause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0" y="4533900"/>
            <a:ext cx="8382000" cy="609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512" tIns="30256" rIns="60512" bIns="30256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simple solution to a very complex costly problem</a:t>
            </a:r>
          </a:p>
        </p:txBody>
      </p:sp>
      <p:pic>
        <p:nvPicPr>
          <p:cNvPr id="2" name="Picture 3" descr="Isometric-Grid-Warehouse-Spaghetti-Before-After-Cart-Highlight.jpg">
            <a:extLst>
              <a:ext uri="{FF2B5EF4-FFF2-40B4-BE49-F238E27FC236}">
                <a16:creationId xmlns:a16="http://schemas.microsoft.com/office/drawing/2014/main" id="{03AAD8BA-A4C7-4CC7-809C-23092AC986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6" b="26682"/>
          <a:stretch>
            <a:fillRect/>
          </a:stretch>
        </p:blipFill>
        <p:spPr bwMode="auto">
          <a:xfrm>
            <a:off x="4876800" y="1409700"/>
            <a:ext cx="419477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performance-formula.png">
            <a:extLst>
              <a:ext uri="{FF2B5EF4-FFF2-40B4-BE49-F238E27FC236}">
                <a16:creationId xmlns:a16="http://schemas.microsoft.com/office/drawing/2014/main" id="{85628061-86A8-4E43-A48F-FB05F1725F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-2" r="-122" b="-659"/>
          <a:stretch>
            <a:fillRect/>
          </a:stretch>
        </p:blipFill>
        <p:spPr bwMode="auto">
          <a:xfrm>
            <a:off x="76200" y="1409700"/>
            <a:ext cx="4389751" cy="28924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1406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571500"/>
            <a:ext cx="6858000" cy="40131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WHO Sources for Carts?</a:t>
            </a:r>
          </a:p>
        </p:txBody>
      </p:sp>
      <p:pic>
        <p:nvPicPr>
          <p:cNvPr id="2" name="Picture 1" descr="dreamstime_xxl_155274212_woman_Warehouse_Laptop_Newcastl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r="32100"/>
          <a:stretch/>
        </p:blipFill>
        <p:spPr>
          <a:xfrm>
            <a:off x="0" y="1181100"/>
            <a:ext cx="34290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886200" y="1333500"/>
            <a:ext cx="4953000" cy="45720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512" tIns="30256" rIns="60512" bIns="30256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DNA: Results, ROI, Ease of Use</a:t>
            </a:r>
          </a:p>
          <a:p>
            <a:pPr eaLnBrk="1" hangingPunct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DNA: Ease of Integration, Battery Life, Upgrades</a:t>
            </a:r>
          </a:p>
          <a:p>
            <a:pPr eaLnBrk="1" hangingPunct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b="1" dirty="0">
                <a:solidFill>
                  <a:srgbClr val="4EA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</a:t>
            </a:r>
          </a:p>
          <a:p>
            <a:pPr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DNA: Process Improvement, Time Savings, Metrics</a:t>
            </a:r>
          </a:p>
        </p:txBody>
      </p:sp>
    </p:spTree>
    <p:extLst>
      <p:ext uri="{BB962C8B-B14F-4D97-AF65-F5344CB8AC3E}">
        <p14:creationId xmlns:p14="http://schemas.microsoft.com/office/powerpoint/2010/main" val="25792956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eamstime_xxl_138174435_3D_Warehouse_We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"/>
          <a:stretch/>
        </p:blipFill>
        <p:spPr>
          <a:xfrm>
            <a:off x="1337" y="1185445"/>
            <a:ext cx="9144000" cy="411045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1676400" y="1562100"/>
            <a:ext cx="5562600" cy="3429000"/>
          </a:xfrm>
          <a:prstGeom prst="roundRect">
            <a:avLst/>
          </a:prstGeom>
          <a:solidFill>
            <a:schemeClr val="bg1">
              <a:alpha val="4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571500"/>
            <a:ext cx="6858000" cy="40131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Where Do They Use Carts?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4003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Receiving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24003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Shipping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3162300"/>
            <a:ext cx="167640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Arial"/>
                <a:cs typeface="Arial"/>
              </a:rPr>
              <a:t>Manual Pick Carts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4076700"/>
            <a:ext cx="167640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Arial"/>
                <a:cs typeface="Arial"/>
              </a:rPr>
              <a:t>Inventory Control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4075414"/>
            <a:ext cx="167640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Arial"/>
                <a:cs typeface="Arial"/>
              </a:rPr>
              <a:t>Factory Floor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816100"/>
            <a:ext cx="774700" cy="63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1950" y="2552700"/>
            <a:ext cx="571500" cy="622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1943100"/>
            <a:ext cx="914400" cy="50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3390900"/>
            <a:ext cx="774700" cy="63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3390900"/>
            <a:ext cx="508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674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stion mark neon signage">
            <a:extLst>
              <a:ext uri="{FF2B5EF4-FFF2-40B4-BE49-F238E27FC236}">
                <a16:creationId xmlns:a16="http://schemas.microsoft.com/office/drawing/2014/main" id="{31563A86-63EC-4070-A9E3-D2589A5D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95300"/>
            <a:ext cx="9525000" cy="63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DA9A83-1B56-4B8F-A27E-7A915D17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800100"/>
            <a:ext cx="5133974" cy="945496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POLL Question II</a:t>
            </a:r>
          </a:p>
        </p:txBody>
      </p:sp>
    </p:spTree>
    <p:extLst>
      <p:ext uri="{BB962C8B-B14F-4D97-AF65-F5344CB8AC3E}">
        <p14:creationId xmlns:p14="http://schemas.microsoft.com/office/powerpoint/2010/main" val="103497218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Custom 1">
      <a:dk1>
        <a:srgbClr val="45403B"/>
      </a:dk1>
      <a:lt1>
        <a:srgbClr val="FFFFFF"/>
      </a:lt1>
      <a:dk2>
        <a:srgbClr val="000000"/>
      </a:dk2>
      <a:lt2>
        <a:srgbClr val="D2D2D2"/>
      </a:lt2>
      <a:accent1>
        <a:srgbClr val="4A99B2"/>
      </a:accent1>
      <a:accent2>
        <a:srgbClr val="51AD35"/>
      </a:accent2>
      <a:accent3>
        <a:srgbClr val="FFFFFF"/>
      </a:accent3>
      <a:accent4>
        <a:srgbClr val="D96015"/>
      </a:accent4>
      <a:accent5>
        <a:srgbClr val="E2BA53"/>
      </a:accent5>
      <a:accent6>
        <a:srgbClr val="2D2D8A"/>
      </a:accent6>
      <a:hlink>
        <a:srgbClr val="055B0E"/>
      </a:hlink>
      <a:folHlink>
        <a:srgbClr val="99CC00"/>
      </a:folHlink>
    </a:clrScheme>
    <a:fontScheme name="Title &amp; Subtitle">
      <a:majorFont>
        <a:latin typeface="Gotham-Medium"/>
        <a:ea typeface="ヒラギノ角ゴ ProN W6"/>
        <a:cs typeface="ヒラギノ角ゴ ProN W6"/>
      </a:majorFont>
      <a:minorFont>
        <a:latin typeface="Gotham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33364</TotalTime>
  <Pages>0</Pages>
  <Words>989</Words>
  <Characters>0</Characters>
  <Application>Microsoft Office PowerPoint</Application>
  <PresentationFormat>On-screen Show (16:10)</PresentationFormat>
  <Lines>0</Lines>
  <Paragraphs>161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Gill Sans</vt:lpstr>
      <vt:lpstr>Gotham-Medium</vt:lpstr>
      <vt:lpstr>Title &amp; Subtitle</vt:lpstr>
      <vt:lpstr>Mobile Power 101:  Configure a Cart with Confidence</vt:lpstr>
      <vt:lpstr>PowerPoint Presentation</vt:lpstr>
      <vt:lpstr>PowerPoint Presentation</vt:lpstr>
      <vt:lpstr>POLL Question I</vt:lpstr>
      <vt:lpstr>PowerPoint Presentation</vt:lpstr>
      <vt:lpstr>PowerPoint Presentation</vt:lpstr>
      <vt:lpstr>PowerPoint Presentation</vt:lpstr>
      <vt:lpstr>PowerPoint Presentation</vt:lpstr>
      <vt:lpstr>POLL Question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RECAP 2013 COMPANY GOALS</dc:title>
  <dc:creator>Christine</dc:creator>
  <cp:lastModifiedBy>Christine Wheeler</cp:lastModifiedBy>
  <cp:revision>789</cp:revision>
  <cp:lastPrinted>2020-11-12T14:25:47Z</cp:lastPrinted>
  <dcterms:modified xsi:type="dcterms:W3CDTF">2020-11-12T18:55:16Z</dcterms:modified>
</cp:coreProperties>
</file>